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0" r:id="rId3"/>
    <p:sldId id="337" r:id="rId4"/>
    <p:sldId id="317" r:id="rId5"/>
    <p:sldId id="259" r:id="rId6"/>
    <p:sldId id="332" r:id="rId7"/>
    <p:sldId id="339" r:id="rId8"/>
    <p:sldId id="340" r:id="rId9"/>
    <p:sldId id="262" r:id="rId10"/>
    <p:sldId id="342" r:id="rId11"/>
    <p:sldId id="341" r:id="rId12"/>
    <p:sldId id="344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345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11" r:id="rId56"/>
    <p:sldId id="312" r:id="rId57"/>
    <p:sldId id="313" r:id="rId58"/>
    <p:sldId id="314" r:id="rId59"/>
    <p:sldId id="315" r:id="rId60"/>
    <p:sldId id="316" r:id="rId61"/>
    <p:sldId id="305" r:id="rId62"/>
    <p:sldId id="306" r:id="rId63"/>
    <p:sldId id="331" r:id="rId64"/>
    <p:sldId id="308" r:id="rId65"/>
    <p:sldId id="307" r:id="rId66"/>
    <p:sldId id="334" r:id="rId67"/>
    <p:sldId id="335" r:id="rId68"/>
    <p:sldId id="343" r:id="rId69"/>
    <p:sldId id="309" r:id="rId70"/>
    <p:sldId id="336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396" autoAdjust="0"/>
  </p:normalViewPr>
  <p:slideViewPr>
    <p:cSldViewPr>
      <p:cViewPr>
        <p:scale>
          <a:sx n="160" d="100"/>
          <a:sy n="160" d="100"/>
        </p:scale>
        <p:origin x="4386" y="2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 smtClean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716" y="2114550"/>
            <a:ext cx="4372883" cy="1227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Numerical Methods I</a:t>
            </a:r>
          </a:p>
        </p:txBody>
      </p:sp>
      <p:sp>
        <p:nvSpPr>
          <p:cNvPr id="2" name="AutoShape 2" descr="Image result for calcu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Image result for numerical analysis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37" y="3341914"/>
            <a:ext cx="3098840" cy="309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This </a:t>
            </a:r>
            <a:r>
              <a:rPr lang="en-US" sz="3200" b="1" dirty="0" smtClean="0"/>
              <a:t>lecture </a:t>
            </a:r>
            <a:r>
              <a:rPr lang="en-US" sz="3200" b="1" dirty="0" smtClean="0"/>
              <a:t>covers </a:t>
            </a:r>
            <a:r>
              <a:rPr lang="en-US" sz="3200" b="1" dirty="0"/>
              <a:t>basic topics related to the </a:t>
            </a:r>
            <a:r>
              <a:rPr lang="en-US" sz="3200" b="1" dirty="0" smtClean="0"/>
              <a:t>identification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</a:t>
            </a:r>
            <a:r>
              <a:rPr lang="en-US" sz="3200" b="1" dirty="0" smtClean="0"/>
              <a:t>quantification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and minimization of these errors.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66700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First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general information </a:t>
            </a:r>
            <a:r>
              <a:rPr lang="en-US" sz="3200" b="1" dirty="0" smtClean="0"/>
              <a:t>concerned with the quantification </a:t>
            </a:r>
            <a:r>
              <a:rPr lang="en-US" sz="3200" b="1" dirty="0"/>
              <a:t>of error is reviewed </a:t>
            </a:r>
            <a:r>
              <a:rPr lang="en-US" sz="3200" b="1" dirty="0" smtClean="0"/>
              <a:t>in the first </a:t>
            </a:r>
            <a:r>
              <a:rPr lang="en-US" sz="3200" b="1" dirty="0"/>
              <a:t>sections.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2883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This is followed by a section on one of the two major forms of numerical error: </a:t>
            </a:r>
            <a:r>
              <a:rPr lang="en-US" sz="3200" b="1" dirty="0" smtClean="0">
                <a:solidFill>
                  <a:srgbClr val="002060"/>
                </a:solidFill>
              </a:rPr>
              <a:t>round</a:t>
            </a:r>
            <a:r>
              <a:rPr lang="en-US" sz="3200" b="1" dirty="0" smtClean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200" b="1" dirty="0" smtClean="0">
                <a:solidFill>
                  <a:srgbClr val="002060"/>
                </a:solidFill>
              </a:rPr>
              <a:t>off error</a:t>
            </a:r>
            <a:r>
              <a:rPr lang="en-US" sz="3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417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𝐑𝐨𝐮𝐧𝐝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𝐨𝐟𝐟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𝐞𝐫𝐫𝐨𝐫</m:t>
                    </m:r>
                  </m:oMath>
                </a14:m>
                <a:r>
                  <a:rPr lang="en-US" sz="3200" b="1" dirty="0"/>
                  <a:t> is due to the fact that computers can represent only </a:t>
                </a:r>
                <a:r>
                  <a:rPr lang="en-US" sz="3200" b="1" dirty="0" smtClean="0"/>
                  <a:t>quantities with </a:t>
                </a:r>
                <a:r>
                  <a:rPr lang="en-US" sz="3200" b="1" dirty="0"/>
                  <a:t>a </a:t>
                </a:r>
                <a:r>
                  <a:rPr lang="en-US" sz="3200" b="1" dirty="0" smtClean="0"/>
                  <a:t>finite </a:t>
                </a:r>
                <a:r>
                  <a:rPr lang="en-US" sz="3200" b="1" dirty="0"/>
                  <a:t>number of digits.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0" y="2326768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 </a:t>
                </a:r>
                <a:r>
                  <a:rPr lang="en-US" sz="3200" b="1" dirty="0" smtClean="0"/>
                  <a:t>we will deal </a:t>
                </a:r>
                <a:r>
                  <a:rPr lang="en-US" sz="3200" b="1" dirty="0"/>
                  <a:t>with the other major </a:t>
                </a:r>
                <a:r>
                  <a:rPr lang="en-US" sz="3200" b="1" dirty="0" smtClean="0"/>
                  <a:t>form of numerical error: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𝐭𝐫𝐮𝐧𝐜𝐚𝐭𝐢𝐨𝐧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𝐞𝐫𝐫𝐨𝐫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26768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886417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𝐓𝐫𝐮𝐧𝐜𝐚𝐭𝐢𝐨𝐧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𝐞𝐫𝐫𝐨𝐫</m:t>
                    </m:r>
                  </m:oMath>
                </a14:m>
                <a:r>
                  <a:rPr lang="en-US" sz="3200" b="1" dirty="0"/>
                  <a:t> is the discrepancy introduced by the fact that </a:t>
                </a:r>
                <a:r>
                  <a:rPr lang="en-US" sz="3200" b="1" dirty="0" smtClean="0"/>
                  <a:t>numerical methods </a:t>
                </a:r>
                <a:r>
                  <a:rPr lang="en-US" sz="3200" b="1" dirty="0"/>
                  <a:t>may employ approximations to represent exact mathematical </a:t>
                </a:r>
                <a:r>
                  <a:rPr lang="en-US" sz="3200" b="1" dirty="0" smtClean="0"/>
                  <a:t>operations and </a:t>
                </a:r>
                <a:r>
                  <a:rPr lang="en-US" sz="3200" b="1" dirty="0"/>
                  <a:t>quantities.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6417"/>
                <a:ext cx="9144000" cy="2971583"/>
              </a:xfrm>
              <a:prstGeom prst="rect">
                <a:avLst/>
              </a:prstGeom>
              <a:blipFill>
                <a:blip r:embed="rId4"/>
                <a:stretch>
                  <a:fillRect l="-1667" r="-1667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13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Finally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we </a:t>
            </a:r>
            <a:r>
              <a:rPr lang="en-US" sz="3200" b="1" dirty="0" smtClean="0"/>
              <a:t>briefly </a:t>
            </a:r>
            <a:r>
              <a:rPr lang="en-US" sz="3200" b="1" dirty="0"/>
              <a:t>discuss errors not directly connected with </a:t>
            </a:r>
            <a:r>
              <a:rPr lang="en-US" sz="3200" b="1" dirty="0" smtClean="0"/>
              <a:t>the numerical </a:t>
            </a:r>
            <a:r>
              <a:rPr lang="en-US" sz="3200" b="1" dirty="0"/>
              <a:t>methods themselves.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51460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These include </a:t>
            </a:r>
            <a:endParaRPr lang="en-US" sz="3200" b="1" dirty="0" smtClean="0"/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/>
              <a:t>blunders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/>
              <a:t>formulation </a:t>
            </a:r>
            <a:r>
              <a:rPr lang="en-US" sz="3200" b="1" dirty="0"/>
              <a:t>or model errors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and data uncertainty.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019800"/>
            <a:ext cx="914400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84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877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𝐒𝐢𝐠𝐧𝐢𝐟𝐢𝐜𝐚𝐧𝐭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𝐅𝐢𝐠𝐮𝐫𝐞𝐬</m:t>
                    </m:r>
                  </m:oMath>
                </a14:m>
                <a:endParaRPr lang="en-US" sz="36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Before </a:t>
                </a:r>
                <a:r>
                  <a:rPr lang="en-US" sz="3200" b="1" dirty="0"/>
                  <a:t>discussing the errors associated with numerical methods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it </a:t>
                </a:r>
                <a:r>
                  <a:rPr lang="en-US" sz="3200" b="1" dirty="0" smtClean="0"/>
                  <a:t>is useful </a:t>
                </a:r>
                <a:r>
                  <a:rPr lang="en-US" sz="3200" b="1" dirty="0"/>
                  <a:t>to review basic concepts related to approximate representation of the </a:t>
                </a:r>
                <a:r>
                  <a:rPr lang="en-US" sz="3200" b="1" dirty="0" smtClean="0"/>
                  <a:t>numbers themselves</a:t>
                </a:r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877985"/>
              </a:xfrm>
              <a:prstGeom prst="rect">
                <a:avLst/>
              </a:prstGeom>
              <a:blipFill>
                <a:blip r:embed="rId2"/>
                <a:stretch>
                  <a:fillRect l="-1667" r="-1667" b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416867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Whenever we employ a number in a computation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we must have assurance that </a:t>
            </a:r>
            <a:r>
              <a:rPr lang="en-US" sz="3200" b="1" dirty="0" smtClean="0"/>
              <a:t>it can </a:t>
            </a:r>
            <a:r>
              <a:rPr lang="en-US" sz="3200" b="1" dirty="0"/>
              <a:t>be used with confidence.</a:t>
            </a:r>
          </a:p>
        </p:txBody>
      </p:sp>
    </p:spTree>
    <p:extLst>
      <p:ext uri="{BB962C8B-B14F-4D97-AF65-F5344CB8AC3E}">
        <p14:creationId xmlns:p14="http://schemas.microsoft.com/office/powerpoint/2010/main" val="41645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example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depicts a speedometer and </a:t>
                </a:r>
                <a:r>
                  <a:rPr lang="en-US" sz="3200" b="1" dirty="0" smtClean="0"/>
                  <a:t>odometer from </a:t>
                </a:r>
                <a:r>
                  <a:rPr lang="en-US" sz="3200" b="1" dirty="0"/>
                  <a:t>an automobile.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52883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Visual inspection of the speedometer indicates that the car is </a:t>
            </a:r>
            <a:r>
              <a:rPr lang="en-US" sz="3200" b="1" dirty="0" smtClean="0"/>
              <a:t>traveling between </a:t>
            </a:r>
            <a:r>
              <a:rPr lang="en-US" sz="3200" b="1" dirty="0" smtClean="0">
                <a:solidFill>
                  <a:srgbClr val="002060"/>
                </a:solidFill>
              </a:rPr>
              <a:t>48</a:t>
            </a:r>
            <a:r>
              <a:rPr lang="en-US" sz="3200" b="1" dirty="0" smtClean="0"/>
              <a:t> </a:t>
            </a:r>
            <a:r>
              <a:rPr lang="en-US" sz="3200" b="1" dirty="0"/>
              <a:t>and </a:t>
            </a:r>
            <a:r>
              <a:rPr lang="en-US" sz="3200" b="1" dirty="0">
                <a:solidFill>
                  <a:srgbClr val="002060"/>
                </a:solidFill>
              </a:rPr>
              <a:t>49</a:t>
            </a:r>
            <a:r>
              <a:rPr lang="en-US" sz="3200" b="1" dirty="0"/>
              <a:t> </a:t>
            </a:r>
            <a:r>
              <a:rPr lang="en-US" sz="3200" b="1" dirty="0" smtClean="0">
                <a:solidFill>
                  <a:srgbClr val="002060"/>
                </a:solidFill>
              </a:rPr>
              <a:t>km/h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40" y="1552526"/>
            <a:ext cx="6268720" cy="385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8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the indicator is higher than the midpoint between </a:t>
                </a:r>
                <a:r>
                  <a:rPr lang="en-US" sz="3200" b="1" dirty="0" smtClean="0"/>
                  <a:t>the markers </a:t>
                </a:r>
                <a:r>
                  <a:rPr lang="en-US" sz="3200" b="1" dirty="0"/>
                  <a:t>on the gauge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can say with assurance that the car is traveling at </a:t>
                </a:r>
                <a:r>
                  <a:rPr lang="en-US" sz="3200" b="1" dirty="0" smtClean="0"/>
                  <a:t>approximately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𝟒𝟗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𝐤𝐦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348287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We have confidence in this result because two or more reasonable </a:t>
            </a:r>
            <a:r>
              <a:rPr lang="en-US" sz="3200" b="1" dirty="0" smtClean="0"/>
              <a:t>individuals reading </a:t>
            </a:r>
            <a:r>
              <a:rPr lang="en-US" sz="3200" b="1" dirty="0"/>
              <a:t>this gauge would arrive at the same conclusion.</a:t>
            </a:r>
          </a:p>
        </p:txBody>
      </p:sp>
    </p:spTree>
    <p:extLst>
      <p:ext uri="{BB962C8B-B14F-4D97-AF65-F5344CB8AC3E}">
        <p14:creationId xmlns:p14="http://schemas.microsoft.com/office/powerpoint/2010/main" val="133275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However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let us say that we insist that </a:t>
                </a:r>
                <a:r>
                  <a:rPr lang="en-US" sz="3200" b="1" dirty="0"/>
                  <a:t>the speed be estimated to one decimal </a:t>
                </a:r>
                <a:r>
                  <a:rPr lang="en-US" sz="3200" b="1" dirty="0" smtClean="0"/>
                  <a:t>place (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𝐱𝐱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3200" b="1" dirty="0" smtClean="0"/>
                  <a:t>).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19355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this case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one person might say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𝟒𝟖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whereas </a:t>
                </a:r>
                <a:r>
                  <a:rPr lang="en-US" sz="3200" b="1" dirty="0"/>
                  <a:t>another might say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𝟒𝟖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𝐤𝐦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3554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8110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Therefore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because of the limits of </a:t>
                </a:r>
                <a:r>
                  <a:rPr lang="en-US" sz="3200" b="1" dirty="0" smtClean="0"/>
                  <a:t>the gauge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only the first two </a:t>
                </a:r>
                <a:r>
                  <a:rPr lang="en-US" sz="3200" b="1" dirty="0" smtClean="0"/>
                  <a:t>digits (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𝐱𝐱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3200" b="1" dirty="0" smtClean="0"/>
                  <a:t>) </a:t>
                </a:r>
                <a:r>
                  <a:rPr lang="en-US" sz="3200" b="1" dirty="0"/>
                  <a:t>can be used with confidence – </a:t>
                </a:r>
                <a:r>
                  <a:rPr lang="en-US" sz="3200" b="1" dirty="0" smtClean="0"/>
                  <a:t>estimates </a:t>
                </a:r>
                <a:r>
                  <a:rPr lang="en-US" sz="3200" b="1" dirty="0"/>
                  <a:t>of the third </a:t>
                </a:r>
                <a:r>
                  <a:rPr lang="en-US" sz="3200" b="1" dirty="0" smtClean="0"/>
                  <a:t>digit (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𝐱𝐱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3200" b="1" dirty="0" smtClean="0"/>
                  <a:t>) </a:t>
                </a:r>
                <a:r>
                  <a:rPr lang="en-US" sz="3200" b="1" dirty="0"/>
                  <a:t>(or </a:t>
                </a:r>
                <a:r>
                  <a:rPr lang="en-US" sz="3200" b="1" dirty="0" smtClean="0"/>
                  <a:t>higher) must </a:t>
                </a:r>
                <a:r>
                  <a:rPr lang="en-US" sz="3200" b="1" dirty="0"/>
                  <a:t>be viewed as </a:t>
                </a:r>
                <a:r>
                  <a:rPr lang="en-US" sz="3200" b="1" dirty="0" smtClean="0"/>
                  <a:t>approximations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1012"/>
                <a:ext cx="9144000" cy="3046988"/>
              </a:xfrm>
              <a:prstGeom prst="rect">
                <a:avLst/>
              </a:prstGeom>
              <a:blipFill rotWithShape="0">
                <a:blip r:embed="rId4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06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It would be ludicrous to claim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on the basis of </a:t>
                </a:r>
                <a:r>
                  <a:rPr lang="en-US" sz="3200" b="1" dirty="0" smtClean="0"/>
                  <a:t>this speedometer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that the automobile is traveling at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𝟒𝟖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𝟖𝟔𝟒𝟐𝟏𝟑𝟖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𝐤𝐦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236220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contrast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the odometer provides up to six certain digits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276600"/>
            <a:ext cx="4133850" cy="7905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4071083"/>
                <a:ext cx="9144000" cy="2850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From the figure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can conclude that the car has traveled slightly less than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𝟖𝟕𝟑𝟐𝟒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𝐤𝐦</m:t>
                    </m:r>
                  </m:oMath>
                </a14:m>
                <a:r>
                  <a:rPr lang="en-US" sz="3200" b="1" dirty="0"/>
                  <a:t> during its lifetime – the seventh digit (and higher) is uncertain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71083"/>
                <a:ext cx="9144000" cy="2850011"/>
              </a:xfrm>
              <a:prstGeom prst="rect">
                <a:avLst/>
              </a:prstGeom>
              <a:blipFill>
                <a:blip r:embed="rId4"/>
                <a:stretch>
                  <a:fillRect l="-1667" r="-1667" b="-4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971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69331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𝐃𝐞𝐟𝐢𝐧𝐢𝐭𝐢𝐨𝐧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𝐬𝐢𝐠𝐧𝐢𝐟𝐢𝐜𝐚𝐧𝐭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𝐝𝐢𝐠𝐢𝐭𝐬</m:t>
                    </m:r>
                  </m:oMath>
                </a14:m>
                <a:r>
                  <a:rPr lang="en-US" sz="3200" b="1" dirty="0"/>
                  <a:t> of a number are those that can </a:t>
                </a:r>
                <a:r>
                  <a:rPr lang="en-US" sz="3200" b="1" dirty="0" smtClean="0"/>
                  <a:t>be used </a:t>
                </a:r>
                <a:r>
                  <a:rPr lang="en-US" sz="3200" b="1" dirty="0"/>
                  <a:t>with confidence</a:t>
                </a:r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They correspond to the number of certain digits plus one </a:t>
                </a:r>
                <a:r>
                  <a:rPr lang="en-US" sz="3200" b="1" dirty="0" smtClean="0"/>
                  <a:t>estimated digit</a:t>
                </a:r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693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4168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example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speedometer and the odometer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yield readings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significant figures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respectively.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686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37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For the speedometer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two certain digits </a:t>
                </a:r>
                <a:r>
                  <a:rPr lang="en-US" sz="3200" b="1" dirty="0" smtClean="0"/>
                  <a:t>are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𝟒𝟖</m:t>
                    </m:r>
                  </m:oMath>
                </a14:m>
                <a:r>
                  <a:rPr lang="en-US" sz="3200" b="1" dirty="0"/>
                  <a:t>. </a:t>
                </a:r>
                <a:r>
                  <a:rPr lang="en-US" sz="3200" b="1" dirty="0" smtClean="0"/>
                  <a:t>It </a:t>
                </a:r>
                <a:r>
                  <a:rPr lang="en-US" sz="3200" b="1" dirty="0"/>
                  <a:t>is conventional to set the estimated digit </a:t>
                </a:r>
                <a:r>
                  <a:rPr lang="en-US" sz="3200" b="1" dirty="0" smtClean="0"/>
                  <a:t>at one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 smtClean="0"/>
                  <a:t>half </a:t>
                </a:r>
                <a:r>
                  <a:rPr lang="en-US" sz="3200" b="1" dirty="0"/>
                  <a:t>of the smallest scale division </a:t>
                </a:r>
                <a:r>
                  <a:rPr lang="en-US" sz="3200" b="1" dirty="0" smtClean="0"/>
                  <a:t>on the </a:t>
                </a:r>
                <a:r>
                  <a:rPr lang="en-US" sz="3200" b="1" dirty="0"/>
                  <a:t>measurement device.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533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29718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/>
                  <a:t>Thus the speedometer reading would consist of the three </a:t>
                </a:r>
                <a:r>
                  <a:rPr lang="en-US" sz="3200" b="1" dirty="0" smtClean="0"/>
                  <a:t>significant figures</a:t>
                </a:r>
                <a:r>
                  <a:rPr lang="en-US" sz="3200" b="1" dirty="0"/>
                  <a:t>: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𝟒𝟖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718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r="-1667" b="-7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In a similar fashion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</a:t>
                </a:r>
                <a:r>
                  <a:rPr lang="en-US" sz="3200" b="1" dirty="0">
                    <a:solidFill>
                      <a:srgbClr val="002060"/>
                    </a:solidFill>
                  </a:rPr>
                  <a:t>odometer</a:t>
                </a:r>
                <a:r>
                  <a:rPr lang="en-US" sz="3200" b="1" dirty="0"/>
                  <a:t> would yield a </a:t>
                </a:r>
                <a:r>
                  <a:rPr lang="en-US" sz="3200" b="1" dirty="0" smtClean="0"/>
                  <a:t>seven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 smtClean="0"/>
                  <a:t>significant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 smtClean="0"/>
                  <a:t>figure reading </a:t>
                </a:r>
                <a:r>
                  <a:rPr lang="en-US" sz="3200" b="1" dirty="0"/>
                  <a:t>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𝟖𝟕𝟑𝟐𝟒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1533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614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2438400"/>
                <a:ext cx="9144000" cy="2195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48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Approximations and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48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Round</a:t>
                </a:r>
                <a14:m>
                  <m:oMath xmlns:m="http://schemas.openxmlformats.org/officeDocument/2006/math">
                    <m:r>
                      <a:rPr lang="en-US" sz="4800" b="1" i="1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48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Off Errors</a:t>
                </a:r>
                <a:endParaRPr lang="en-US" sz="48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8400"/>
                <a:ext cx="9144000" cy="2195216"/>
              </a:xfrm>
              <a:prstGeom prst="rect">
                <a:avLst/>
              </a:prstGeom>
              <a:blipFill rotWithShape="0">
                <a:blip r:embed="rId2"/>
                <a:stretch>
                  <a:fillRect b="-16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40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Although </a:t>
            </a:r>
            <a:r>
              <a:rPr lang="en-US" sz="3200" b="1" dirty="0"/>
              <a:t>it is usually a straightforward procedure to ascertain the significant </a:t>
            </a:r>
            <a:r>
              <a:rPr lang="en-US" sz="3200" b="1" dirty="0" smtClean="0"/>
              <a:t>figures of </a:t>
            </a:r>
            <a:r>
              <a:rPr lang="en-US" sz="3200" b="1" dirty="0"/>
              <a:t>a number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some cases </a:t>
            </a:r>
            <a:r>
              <a:rPr lang="en-US" sz="3200" b="1" dirty="0" smtClean="0"/>
              <a:t>may </a:t>
            </a:r>
            <a:r>
              <a:rPr lang="en-US" sz="3200" b="1" dirty="0"/>
              <a:t>lead to </a:t>
            </a:r>
            <a:r>
              <a:rPr lang="en-US" sz="3200" b="1" dirty="0" smtClean="0"/>
              <a:t>confusion.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457033"/>
                <a:ext cx="91440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𝐂𝐚𝐬𝐞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#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𝐋𝐞𝐚𝐝𝐢𝐧𝐠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𝐙𝐞𝐫𝐨𝐬</m:t>
                    </m:r>
                  </m:oMath>
                </a14:m>
                <a:endParaRPr lang="en-US" sz="3200" b="1" dirty="0" smtClean="0">
                  <a:solidFill>
                    <a:srgbClr val="00B050"/>
                  </a:solidFill>
                </a:endParaRPr>
              </a:p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Zeros </a:t>
                </a:r>
                <a:r>
                  <a:rPr lang="en-US" sz="3200" b="1" dirty="0"/>
                  <a:t>are not always </a:t>
                </a:r>
                <a:r>
                  <a:rPr lang="en-US" sz="3200" b="1" dirty="0" smtClean="0"/>
                  <a:t>significant figures </a:t>
                </a:r>
                <a:r>
                  <a:rPr lang="en-US" sz="3200" b="1" dirty="0"/>
                  <a:t>because they may be necessary just to locate a decimal point.</a:t>
                </a:r>
                <a:endParaRPr lang="en-US" sz="3200" b="1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57033"/>
                <a:ext cx="9144000" cy="2800767"/>
              </a:xfrm>
              <a:prstGeom prst="rect">
                <a:avLst/>
              </a:prstGeom>
              <a:blipFill rotWithShape="0">
                <a:blip r:embed="rId2"/>
                <a:stretch>
                  <a:fillRect r="-1667" b="-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/>
                  <a:t>The </a:t>
                </a:r>
                <a:r>
                  <a:rPr lang="en-US" sz="3200" b="1" dirty="0" smtClean="0"/>
                  <a:t>numbers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𝟎𝟎𝟎𝟎𝟏𝟖𝟒𝟓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𝟎𝟎𝟎𝟏𝟖𝟒𝟓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𝟎𝟎𝟏𝟖𝟒𝟓</m:t>
                    </m:r>
                  </m:oMath>
                </a14:m>
                <a:r>
                  <a:rPr lang="en-US" sz="3200" b="1" dirty="0"/>
                  <a:t> all have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significant figures.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04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𝐂𝐚𝐬𝐞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#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𝐓𝐫𝐚𝐢𝐥𝐢𝐧𝐠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𝐙𝐞𝐫𝐨𝐬</m:t>
                    </m:r>
                  </m:oMath>
                </a14:m>
                <a:endParaRPr lang="en-US" sz="3200" b="1" dirty="0" smtClean="0">
                  <a:solidFill>
                    <a:srgbClr val="00B050"/>
                  </a:solidFill>
                </a:endParaRPr>
              </a:p>
              <a:p>
                <a:pPr lvl="1" algn="just">
                  <a:lnSpc>
                    <a:spcPct val="150000"/>
                  </a:lnSpc>
                </a:pPr>
                <a:r>
                  <a:rPr lang="en-US" sz="3200" b="1" dirty="0"/>
                  <a:t>Similarly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when trailing </a:t>
                </a:r>
                <a:r>
                  <a:rPr lang="en-US" sz="3200" b="1" dirty="0"/>
                  <a:t>zeros are used in large numbers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it is not clear how many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if any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of the zeros </a:t>
                </a:r>
                <a:r>
                  <a:rPr lang="en-US" sz="3200" b="1" dirty="0" smtClean="0"/>
                  <a:t>are significant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32776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/>
                  <a:t>For example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the </a:t>
                </a:r>
                <a:r>
                  <a:rPr lang="en-US" sz="3200" b="1" dirty="0"/>
                  <a:t>number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𝟒𝟓𝟑𝟎𝟎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may have three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four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or </a:t>
                </a:r>
                <a:r>
                  <a:rPr lang="en-US" sz="3200" b="1" dirty="0" smtClean="0"/>
                  <a:t>five significant </a:t>
                </a:r>
                <a:r>
                  <a:rPr lang="en-US" sz="3200" b="1" dirty="0"/>
                  <a:t>digits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depending on whether the zeros are known with confidence.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77612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203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877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Such uncertainty </a:t>
                </a:r>
                <a:r>
                  <a:rPr lang="en-US" sz="3200" b="1" dirty="0"/>
                  <a:t>can be resolved by using scientific notation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where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𝟓𝟑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𝟓𝟑𝟎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𝟓𝟑𝟎𝟎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n-US" sz="3200" b="1" dirty="0"/>
                  <a:t> designate that the number is known 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 smtClean="0"/>
                  <a:t> significant figures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respectively.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877408"/>
              </a:xfrm>
              <a:prstGeom prst="rect">
                <a:avLst/>
              </a:prstGeom>
              <a:blipFill>
                <a:blip r:embed="rId2"/>
                <a:stretch>
                  <a:fillRect l="-1667" r="-1667" b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7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The </a:t>
            </a:r>
            <a:r>
              <a:rPr lang="en-US" sz="3200" b="1" dirty="0"/>
              <a:t>concept of significant figures has two important implications for our study </a:t>
            </a:r>
            <a:r>
              <a:rPr lang="en-US" sz="3200" b="1" dirty="0" smtClean="0"/>
              <a:t>of numerical </a:t>
            </a:r>
            <a:r>
              <a:rPr lang="en-US" sz="3200" b="1" dirty="0"/>
              <a:t>methods: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3987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/>
              <a:t>As introduced in the falling parachutist problem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numerical methods </a:t>
            </a:r>
            <a:r>
              <a:rPr lang="en-US" sz="3200" b="1" dirty="0" smtClean="0"/>
              <a:t>yield only approximate results.</a:t>
            </a:r>
          </a:p>
        </p:txBody>
      </p:sp>
      <p:sp>
        <p:nvSpPr>
          <p:cNvPr id="2" name="Rectangle 1"/>
          <p:cNvSpPr/>
          <p:nvPr/>
        </p:nvSpPr>
        <p:spPr>
          <a:xfrm>
            <a:off x="7716" y="4625081"/>
            <a:ext cx="9136284" cy="2232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3200" b="1" dirty="0"/>
              <a:t>We must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therefore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develop a criteria </a:t>
            </a:r>
            <a:r>
              <a:rPr lang="en-US" sz="3200" b="1" dirty="0" smtClean="0"/>
              <a:t>to specify </a:t>
            </a:r>
            <a:r>
              <a:rPr lang="en-US" sz="3200" b="1" dirty="0"/>
              <a:t>how confident we are in </a:t>
            </a:r>
            <a:r>
              <a:rPr lang="en-US" sz="3200" b="1" dirty="0" smtClean="0"/>
              <a:t>our approximate </a:t>
            </a:r>
            <a:r>
              <a:rPr lang="en-US" sz="3200" b="1" dirty="0"/>
              <a:t>result.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7668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3200" b="1" dirty="0"/>
              <a:t>One way to do this is in terms of significant figures. </a:t>
            </a:r>
            <a:endParaRPr lang="en-US" sz="3200" b="1" dirty="0" smtClean="0"/>
          </a:p>
          <a:p>
            <a:pPr lvl="1" algn="just">
              <a:lnSpc>
                <a:spcPct val="150000"/>
              </a:lnSpc>
            </a:pPr>
            <a:r>
              <a:rPr lang="en-US" sz="3200" b="1" dirty="0" smtClean="0"/>
              <a:t>For example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we </a:t>
            </a:r>
            <a:r>
              <a:rPr lang="en-US" sz="3200" b="1" dirty="0"/>
              <a:t>might decide that our approximation is acceptable if it is correct to four </a:t>
            </a:r>
            <a:r>
              <a:rPr lang="en-US" sz="3200" b="1" dirty="0" smtClean="0"/>
              <a:t>significant figures</a:t>
            </a:r>
            <a:r>
              <a:rPr lang="en-US" sz="3200" b="1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3755804"/>
                <a:ext cx="9144000" cy="3116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 algn="just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sz="3200" b="1" dirty="0" smtClean="0"/>
                  <a:t>Although quantities such as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e>
                    </m:rad>
                  </m:oMath>
                </a14:m>
                <a:r>
                  <a:rPr lang="en-US" sz="3200" b="1" dirty="0" smtClean="0"/>
                  <a:t> represent </a:t>
                </a:r>
                <a:r>
                  <a:rPr lang="en-US" sz="3200" b="1" dirty="0"/>
                  <a:t>specific quantities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they cannot </a:t>
                </a:r>
                <a:r>
                  <a:rPr lang="en-US" sz="3200" b="1" dirty="0" smtClean="0"/>
                  <a:t>be expressed </a:t>
                </a:r>
                <a:r>
                  <a:rPr lang="en-US" sz="3200" b="1" dirty="0"/>
                  <a:t>exactly by a limited number of digits.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55804"/>
                <a:ext cx="9144000" cy="3116238"/>
              </a:xfrm>
              <a:prstGeom prst="rect">
                <a:avLst/>
              </a:prstGeom>
              <a:blipFill>
                <a:blip r:embed="rId2"/>
                <a:stretch>
                  <a:fillRect l="-2000" r="-1667" b="-3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55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Because computers retain only a finite number of significant figures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such numbers can never be represented exactly (just think of the number </a:t>
                </a:r>
              </a:p>
              <a:p>
                <a:pPr lvl="1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l-GR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l-GR" sz="32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l-GR" sz="3200" b="1" i="1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l-GR" sz="32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3200" b="1" i="1" dirty="0" smtClean="0">
                        <a:latin typeface="Cambria Math" panose="02040503050406030204" pitchFamily="18" charset="0"/>
                      </a:rPr>
                      <m:t>𝟏𝟒𝟏𝟓𝟗𝟐𝟔𝟓𝟑𝟓𝟖𝟗𝟕𝟗𝟑𝟐𝟑𝟖𝟒𝟔𝟐𝟔𝟒𝟑</m:t>
                    </m:r>
                  </m:oMath>
                </a14:m>
                <a:r>
                  <a:rPr lang="en-US" sz="3200" b="1" dirty="0" smtClean="0"/>
                  <a:t>… </a:t>
                </a:r>
              </a:p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ad infinitum).</a:t>
                </a:r>
                <a:endParaRPr lang="en-US" sz="32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blipFill>
                <a:blip r:embed="rId2"/>
                <a:stretch>
                  <a:fillRect r="-166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5720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/>
                  <a:t>The omission of the remaining </a:t>
                </a:r>
                <a:r>
                  <a:rPr lang="en-US" sz="3200" b="1" dirty="0" smtClean="0"/>
                  <a:t>significant figures </a:t>
                </a:r>
                <a:r>
                  <a:rPr lang="en-US" sz="3200" b="1" dirty="0"/>
                  <a:t>is called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𝐫𝐨𝐮𝐧𝐝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𝐨𝐟𝐟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𝐞𝐫𝐫𝐨𝐫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720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598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Both round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200" b="1" dirty="0"/>
              <a:t>off error and the use of </a:t>
            </a:r>
            <a:r>
              <a:rPr lang="en-US" sz="3200" b="1" dirty="0" smtClean="0"/>
              <a:t>significant figures </a:t>
            </a:r>
            <a:r>
              <a:rPr lang="en-US" sz="3200" b="1" dirty="0"/>
              <a:t>to express our </a:t>
            </a:r>
            <a:r>
              <a:rPr lang="en-US" sz="3200" b="1" dirty="0" smtClean="0"/>
              <a:t>confidence in a </a:t>
            </a:r>
            <a:r>
              <a:rPr lang="en-US" sz="3200" b="1" dirty="0"/>
              <a:t>numerical result will be explored in detail in subsequent sections.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0" y="35052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addition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the concept </a:t>
                </a:r>
                <a:r>
                  <a:rPr lang="en-US" sz="3200" b="1" dirty="0"/>
                  <a:t>of </a:t>
                </a:r>
                <a:r>
                  <a:rPr lang="en-US" sz="3200" b="1" dirty="0" smtClean="0"/>
                  <a:t>significant figures </a:t>
                </a:r>
                <a:r>
                  <a:rPr lang="en-US" sz="3200" b="1" dirty="0"/>
                  <a:t>will have relevance to our </a:t>
                </a:r>
                <a:r>
                  <a:rPr lang="en-US" sz="3200" b="1" dirty="0" smtClean="0"/>
                  <a:t>definition </a:t>
                </a:r>
                <a:r>
                  <a:rPr lang="en-US" sz="3200" b="1" dirty="0"/>
                  <a:t>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𝐚𝐜𝐜𝐮𝐫𝐚𝐜𝐲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𝐩𝐫𝐞𝐜𝐢𝐬𝐢𝐨𝐧</m:t>
                    </m:r>
                  </m:oMath>
                </a14:m>
                <a:r>
                  <a:rPr lang="en-US" sz="3200" b="1" dirty="0" smtClean="0"/>
                  <a:t> in </a:t>
                </a:r>
                <a:r>
                  <a:rPr lang="en-US" sz="3200" b="1" dirty="0"/>
                  <a:t>the next section.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520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0" y="6172200"/>
            <a:ext cx="914400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4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𝐀𝐜𝐜𝐮𝐫𝐚𝐜𝐲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𝐚𝐧𝐝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𝐏𝐫𝐞𝐜𝐢𝐬𝐢𝐨𝐧</m:t>
                    </m:r>
                  </m:oMath>
                </a14:m>
                <a:endParaRPr lang="en-US" sz="36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errors associated with both calculations and measurements can be characterized </a:t>
                </a:r>
                <a:r>
                  <a:rPr lang="en-US" sz="3200" b="1" dirty="0" smtClean="0"/>
                  <a:t>with regard </a:t>
                </a:r>
                <a:r>
                  <a:rPr lang="en-US" sz="3200" b="1" dirty="0"/>
                  <a:t>to their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𝐚𝐜𝐜𝐮𝐫𝐚𝐜𝐲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𝐩𝐫𝐞𝐜𝐢𝐬𝐢𝐨𝐧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62322"/>
              </a:xfrm>
              <a:prstGeom prst="rect">
                <a:avLst/>
              </a:prstGeom>
              <a:blipFill>
                <a:blip r:embed="rId2"/>
                <a:stretch>
                  <a:fillRect l="-1667" r="-1667" b="-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9718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𝐀𝐜𝐜𝐮𝐫𝐚𝐜𝐲</m:t>
                    </m:r>
                  </m:oMath>
                </a14:m>
                <a:r>
                  <a:rPr lang="en-US" sz="3200" b="1" dirty="0" smtClean="0"/>
                  <a:t> refers to how close a number is to its true value.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718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r="-1667" b="-7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For instance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we cannot represent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 in floating point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but we can find a number in the range that is relatively close 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94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𝐏𝐫𝐞𝐜𝐢𝐬𝐢𝐨𝐧</m:t>
                    </m:r>
                  </m:oMath>
                </a14:m>
                <a:r>
                  <a:rPr lang="en-US" sz="3200" b="1" dirty="0" smtClean="0"/>
                  <a:t> deals with how much information we have about a value and the amount of information used to represent the value.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24384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For instance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𝟔𝟔𝟔</m:t>
                    </m:r>
                  </m:oMath>
                </a14:m>
                <a:r>
                  <a:rPr lang="en-US" sz="3200" b="1" dirty="0" smtClean="0"/>
                  <a:t> is a number with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/>
                  <a:t> decimal digits of precision.</a:t>
                </a:r>
                <a:endParaRPr lang="en-US" sz="32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84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4220745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𝟔𝟔𝟔𝟎</m:t>
                    </m:r>
                  </m:oMath>
                </a14:m>
                <a:r>
                  <a:rPr lang="en-US" sz="3200" b="1" dirty="0" smtClean="0"/>
                  <a:t> is the same number with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 smtClean="0"/>
                  <a:t> decimal digits of precision.</a:t>
                </a:r>
                <a:endParaRPr lang="en-US" sz="3200" b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20745"/>
                <a:ext cx="9144000" cy="1569660"/>
              </a:xfrm>
              <a:prstGeom prst="rect">
                <a:avLst/>
              </a:prstGeom>
              <a:blipFill>
                <a:blip r:embed="rId4"/>
                <a:stretch>
                  <a:fillRect r="-1667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57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What is important here is that the number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𝟔𝟔𝟔𝟎</m:t>
                    </m:r>
                  </m:oMath>
                </a14:m>
                <a:r>
                  <a:rPr lang="en-US" sz="3200" b="1" dirty="0" smtClean="0"/>
                  <a:t> is no more accurate than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𝟔𝟔𝟔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582839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know how accurate a value is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one must know how close it is to its intended target (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𝐭𝐫𝐮𝐞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𝐯𝐚𝐥𝐮𝐞</m:t>
                    </m:r>
                  </m:oMath>
                </a14:m>
                <a:r>
                  <a:rPr lang="en-US" sz="3200" b="1" dirty="0" smtClean="0"/>
                  <a:t>).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82839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3811012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We cannot just look at two numbers and immediately declare that the first is more accurate than the second simply because the first number has more digits of precision.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5027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61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𝐈𝐧𝐭𝐫𝐨𝐝𝐮𝐜𝐭𝐢𝐨𝐧</m:t>
                    </m:r>
                  </m:oMath>
                </a14:m>
                <a:r>
                  <a:rPr lang="en-US" sz="3600" b="1" dirty="0" smtClean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en-US" sz="36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so many of the methods in this </a:t>
                </a:r>
                <a:r>
                  <a:rPr lang="en-US" sz="3200" b="1" dirty="0" smtClean="0"/>
                  <a:t>course are </a:t>
                </a:r>
                <a:r>
                  <a:rPr lang="en-US" sz="3200" b="1" dirty="0"/>
                  <a:t>straightforward in description </a:t>
                </a:r>
                <a:r>
                  <a:rPr lang="en-US" sz="3200" b="1" dirty="0" smtClean="0"/>
                  <a:t>and application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it would be very tempting at </a:t>
                </a:r>
                <a:r>
                  <a:rPr lang="en-US" sz="3200" b="1" dirty="0" smtClean="0"/>
                  <a:t>this point </a:t>
                </a:r>
                <a:r>
                  <a:rPr lang="en-US" sz="3200" b="1" dirty="0"/>
                  <a:t>for us to proceed directly to </a:t>
                </a:r>
                <a:r>
                  <a:rPr lang="en-US" sz="3200" b="1" dirty="0" smtClean="0"/>
                  <a:t>the discussion of these techniques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616648"/>
              </a:xfrm>
              <a:prstGeom prst="rect">
                <a:avLst/>
              </a:prstGeom>
              <a:blipFill>
                <a:blip r:embed="rId2"/>
                <a:stretch>
                  <a:fillRect l="-1667" r="-1667" b="-1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However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understanding </a:t>
                </a:r>
                <a:r>
                  <a:rPr lang="en-US" sz="3200" b="1" dirty="0"/>
                  <a:t>the concept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𝐞𝐫𝐫𝐨𝐫</m:t>
                    </m:r>
                  </m:oMath>
                </a14:m>
                <a:r>
                  <a:rPr lang="en-US" sz="3200" b="1" dirty="0"/>
                  <a:t> is very important to the effective use of numerical methods.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91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38110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Although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𝐚𝐜𝐜𝐮𝐫𝐚𝐜𝐲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𝐩𝐫𝐞𝐜𝐢𝐬𝐢𝐨𝐧</m:t>
                    </m:r>
                  </m:oMath>
                </a14:m>
                <a:r>
                  <a:rPr lang="en-US" sz="3200" b="1" dirty="0" smtClean="0"/>
                  <a:t> are separate notions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they are related in some manner:</a:t>
                </a:r>
              </a:p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higher precision often allows a value to be more accurate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but that is not always the case.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1012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instance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consider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𝟏𝟑𝟑𝟑𝟑</m:t>
                    </m:r>
                  </m:oMath>
                </a14:m>
                <a:r>
                  <a:rPr lang="en-US" sz="3200" b="1" dirty="0" smtClean="0"/>
                  <a:t> as an estimate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200" b="1" dirty="0" smtClean="0"/>
                  <a:t> – it has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 smtClean="0"/>
                  <a:t> digits of precision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yet is accurate to only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 smtClean="0"/>
                  <a:t>digits.</a:t>
                </a:r>
                <a:endParaRPr lang="en-US" sz="32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223954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Adding more precision will do nothing to increase the accuracy.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3092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On the other hand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when multiplying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our accuracy depends on our precision:</a:t>
                </a:r>
                <a:endParaRPr lang="en-US" sz="32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17302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 smtClean="0"/>
                  <a:t>If we allow only one decimal place for precision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our result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 smtClean="0"/>
                  <a:t>(which is close to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but not exactly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3200" b="1" dirty="0" smtClean="0"/>
                  <a:t>the product).</a:t>
                </a:r>
                <a:endParaRPr lang="en-US" sz="32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302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4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4168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 smtClean="0"/>
                  <a:t>If we allow two decimal places of precision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we get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which accurately reflects the answer.</a:t>
                </a:r>
                <a:endParaRPr lang="en-US" sz="3200" b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68676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14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02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These concepts can be illustrated graphically using an analogy from target practice.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1600200"/>
                <a:ext cx="4495800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bullet holes on each target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can be thought of as the predictions of a </a:t>
                </a:r>
                <a:r>
                  <a:rPr lang="en-US" sz="3200" b="1" dirty="0" smtClean="0"/>
                  <a:t>numerical technique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whereas the bull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’</a:t>
                </a:r>
                <a:r>
                  <a:rPr lang="en-US" sz="3200" b="1" dirty="0"/>
                  <a:t>s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/>
                  <a:t>eye represents the truth.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0200"/>
                <a:ext cx="4495800" cy="5262979"/>
              </a:xfrm>
              <a:prstGeom prst="rect">
                <a:avLst/>
              </a:prstGeom>
              <a:blipFill>
                <a:blip r:embed="rId2"/>
                <a:stretch>
                  <a:fillRect l="-3388" r="-3252" b="-1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374" y="2554629"/>
            <a:ext cx="4430626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8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𝐈𝐧𝐚𝐜𝐜𝐮𝐫𝐚𝐜𝐲</m:t>
                    </m:r>
                  </m:oMath>
                </a14:m>
                <a:r>
                  <a:rPr lang="en-US" sz="3200" b="1" dirty="0"/>
                  <a:t> (also called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𝐛𝐢𝐚𝐬</m:t>
                    </m:r>
                  </m:oMath>
                </a14:m>
                <a:r>
                  <a:rPr lang="en-US" sz="3200" b="1" dirty="0"/>
                  <a:t>) </a:t>
                </a:r>
                <a:r>
                  <a:rPr lang="en-US" sz="3200" b="1" dirty="0" smtClean="0"/>
                  <a:t>is defined </a:t>
                </a:r>
                <a:r>
                  <a:rPr lang="en-US" sz="3200" b="1" dirty="0"/>
                  <a:t>as systematic deviation from the truth.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1600200"/>
                <a:ext cx="6400800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Thus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although the shots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𝟐𝐜</m:t>
                    </m:r>
                  </m:oMath>
                </a14:m>
                <a:r>
                  <a:rPr lang="en-US" sz="3200" b="1" dirty="0" smtClean="0"/>
                  <a:t> are more </a:t>
                </a:r>
                <a:r>
                  <a:rPr lang="en-US" sz="3200" b="1" dirty="0"/>
                  <a:t>tightly grouped than those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𝟐𝐚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two cases are equally biased </a:t>
                </a:r>
                <a:r>
                  <a:rPr lang="en-US" sz="3200" b="1" dirty="0" smtClean="0"/>
                  <a:t>because they </a:t>
                </a:r>
                <a:r>
                  <a:rPr lang="en-US" sz="3200" b="1" dirty="0"/>
                  <a:t>are both centered on the upper left quadrant of the target.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0200"/>
                <a:ext cx="6400800" cy="5262979"/>
              </a:xfrm>
              <a:prstGeom prst="rect">
                <a:avLst/>
              </a:prstGeom>
              <a:blipFill>
                <a:blip r:embed="rId3"/>
                <a:stretch>
                  <a:fillRect l="-2381" r="-2381" b="-1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65" y="1548846"/>
            <a:ext cx="2429435" cy="530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𝐈𝐦𝐩𝐫𝐞𝐜𝐢𝐬𝐢𝐨𝐧</m:t>
                    </m:r>
                  </m:oMath>
                </a14:m>
                <a:r>
                  <a:rPr lang="en-US" sz="3200" b="1" dirty="0"/>
                  <a:t> (also called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𝐮𝐧𝐜𝐞𝐫𝐭𝐚𝐢𝐧𝐭𝐲</m:t>
                    </m:r>
                  </m:oMath>
                </a14:m>
                <a:r>
                  <a:rPr lang="en-US" sz="3200" b="1" dirty="0" smtClean="0"/>
                  <a:t>) </a:t>
                </a:r>
                <a:r>
                  <a:rPr lang="en-US" sz="3200" b="1" dirty="0"/>
                  <a:t>refers to the magnitude of the scatter.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1776948"/>
                <a:ext cx="6477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Therefore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although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𝟐𝐛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𝟐𝐝</m:t>
                    </m:r>
                  </m:oMath>
                </a14:m>
                <a:r>
                  <a:rPr lang="en-US" sz="32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:r>
                  <a:rPr lang="en-US" sz="3200" b="1" dirty="0"/>
                  <a:t>are equally accurate </a:t>
                </a:r>
                <a:r>
                  <a:rPr lang="en-US" sz="3200" b="1" dirty="0" smtClean="0"/>
                  <a:t>(centered </a:t>
                </a:r>
                <a:r>
                  <a:rPr lang="en-US" sz="3200" b="1" dirty="0"/>
                  <a:t>on the bull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’</a:t>
                </a:r>
                <a:r>
                  <a:rPr lang="en-US" sz="3200" b="1" dirty="0"/>
                  <a:t>s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/>
                  <a:t>eye)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latter is </a:t>
                </a:r>
                <a:r>
                  <a:rPr lang="en-US" sz="3200" b="1" dirty="0" smtClean="0"/>
                  <a:t>more precise </a:t>
                </a:r>
                <a:r>
                  <a:rPr lang="en-US" sz="3200" b="1" dirty="0"/>
                  <a:t>because the shots are tightly grouped.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76948"/>
                <a:ext cx="6477000" cy="4524315"/>
              </a:xfrm>
              <a:prstGeom prst="rect">
                <a:avLst/>
              </a:prstGeom>
              <a:blipFill>
                <a:blip r:embed="rId3"/>
                <a:stretch>
                  <a:fillRect l="-2352" r="-2258" b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1116220"/>
            <a:ext cx="2362199" cy="574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1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0" u="sng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𝐑𝐞𝐪𝐮𝐢𝐫𝐞𝐦𝐞𝐧𝐭𝐬</m:t>
                      </m:r>
                      <m:r>
                        <a:rPr lang="en-US" sz="3200" b="1" i="0" u="sng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u="sng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sz="3200" b="1" i="0" u="sng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u="sng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𝐍𝐮𝐦𝐞𝐫𝐢𝐜𝐚𝐥</m:t>
                      </m:r>
                      <m:r>
                        <a:rPr lang="en-US" sz="3200" b="1" i="0" u="sng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u="sng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𝐌𝐞𝐭𝐡𝐨𝐝𝐬</m:t>
                      </m:r>
                    </m:oMath>
                  </m:oMathPara>
                </a14:m>
                <a:endParaRPr lang="en-US" sz="3200" b="1" u="sng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Numerical </a:t>
                </a:r>
                <a:r>
                  <a:rPr lang="en-US" sz="3200" b="1" dirty="0"/>
                  <a:t>methods should be sufficiently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𝐚𝐜𝐜𝐮𝐫𝐚𝐭𝐞</m:t>
                    </m:r>
                  </m:oMath>
                </a14:m>
                <a:r>
                  <a:rPr lang="en-US" sz="3200" b="1" dirty="0"/>
                  <a:t>or unbiased to meet the </a:t>
                </a:r>
                <a:r>
                  <a:rPr lang="en-US" sz="3200" b="1" dirty="0" smtClean="0"/>
                  <a:t>requirements of </a:t>
                </a:r>
                <a:r>
                  <a:rPr lang="en-US" sz="3200" b="1" dirty="0"/>
                  <a:t>a particular </a:t>
                </a:r>
                <a:r>
                  <a:rPr lang="en-US" sz="3200" b="1" dirty="0" smtClean="0"/>
                  <a:t>scientific or engineering </a:t>
                </a:r>
                <a:r>
                  <a:rPr lang="en-US" sz="3200" b="1" dirty="0"/>
                  <a:t>problem.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533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414534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They also should be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𝐩𝐫𝐞𝐜𝐢𝐬𝐞</m:t>
                    </m:r>
                  </m:oMath>
                </a14:m>
                <a:r>
                  <a:rPr lang="en-US" sz="3200" b="1" dirty="0"/>
                  <a:t> enough for adequate scientific or engineering design</a:t>
                </a:r>
                <a:r>
                  <a:rPr lang="en-US" sz="3200" b="1" dirty="0" smtClean="0"/>
                  <a:t>.</a:t>
                </a:r>
                <a:r>
                  <a:rPr lang="en-US" sz="2000" b="1" dirty="0" smtClean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*</a:t>
                </a:r>
                <a:endParaRPr lang="en-US" sz="32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45340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l="-1533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22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𝐄𝐫𝐫𝐨𝐫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𝐃𝐞𝐟𝐢𝐧𝐢𝐭𝐢𝐨𝐧𝐬</m:t>
                    </m:r>
                  </m:oMath>
                </a14:m>
                <a:endParaRPr lang="en-US" sz="36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We </a:t>
                </a:r>
                <a:r>
                  <a:rPr lang="en-US" sz="3200" b="1" dirty="0"/>
                  <a:t>will use the collective term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𝐞𝐫𝐫𝐨𝐫</m:t>
                    </m:r>
                  </m:oMath>
                </a14:m>
                <a:r>
                  <a:rPr lang="en-US" sz="3200" b="1" dirty="0"/>
                  <a:t> to represent both </a:t>
                </a:r>
                <a:r>
                  <a:rPr lang="en-US" sz="3200" b="1" dirty="0" smtClean="0"/>
                  <a:t>the inaccuracy </a:t>
                </a:r>
                <a:r>
                  <a:rPr lang="en-US" sz="3200" b="1" dirty="0"/>
                  <a:t>and the imprecision of our predictions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139321"/>
              </a:xfrm>
              <a:prstGeom prst="rect">
                <a:avLst/>
              </a:prstGeom>
              <a:blipFill>
                <a:blip r:embed="rId2"/>
                <a:stretch>
                  <a:fillRect l="-1667" r="-1667" b="-3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348287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With these concepts as background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</a:t>
            </a:r>
            <a:r>
              <a:rPr lang="en-US" sz="3200" b="1" dirty="0" smtClean="0"/>
              <a:t>we can </a:t>
            </a:r>
            <a:r>
              <a:rPr lang="en-US" sz="3200" b="1" dirty="0"/>
              <a:t>now discuss the factors that contribute to the error of numerical computations.</a:t>
            </a:r>
          </a:p>
        </p:txBody>
      </p:sp>
    </p:spTree>
    <p:extLst>
      <p:ext uri="{BB962C8B-B14F-4D97-AF65-F5344CB8AC3E}">
        <p14:creationId xmlns:p14="http://schemas.microsoft.com/office/powerpoint/2010/main" val="421012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Numerical errors arise from the use of approximations to represent exact mathematical </a:t>
            </a:r>
            <a:r>
              <a:rPr lang="en-US" sz="3200" b="1" dirty="0" smtClean="0"/>
              <a:t>operations and </a:t>
            </a:r>
            <a:r>
              <a:rPr lang="en-US" sz="3200" b="1" dirty="0"/>
              <a:t>quantities.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2860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𝐓𝐫𝐮𝐧𝐜𝐚𝐭𝐢𝐨𝐧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𝐞𝐫𝐫𝐨𝐫𝐬</m:t>
                    </m:r>
                  </m:oMath>
                </a14:m>
                <a:r>
                  <a:rPr lang="en-US" sz="3200" b="1" dirty="0" smtClean="0">
                    <a:solidFill>
                      <a:srgbClr val="C00000"/>
                    </a:solidFill>
                  </a:rPr>
                  <a:t> </a:t>
                </a:r>
              </a:p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result </a:t>
                </a:r>
                <a:r>
                  <a:rPr lang="en-US" sz="3200" b="1" dirty="0"/>
                  <a:t>when </a:t>
                </a:r>
                <a:r>
                  <a:rPr lang="en-US" sz="3200" b="1" dirty="0" smtClean="0"/>
                  <a:t>approximations are </a:t>
                </a:r>
                <a:r>
                  <a:rPr lang="en-US" sz="3200" b="1" dirty="0"/>
                  <a:t>used to represent exact mathematical </a:t>
                </a:r>
                <a:r>
                  <a:rPr lang="en-US" sz="3200" b="1" dirty="0" smtClean="0"/>
                  <a:t>procedures.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600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𝐑𝐨𝐮𝐧𝐝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𝐨𝐟𝐟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𝐞𝐫𝐫𝐨𝐫𝐬</m:t>
                    </m:r>
                  </m:oMath>
                </a14:m>
                <a:r>
                  <a:rPr lang="en-US" sz="3200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sz="3200" b="1" dirty="0" smtClean="0"/>
                  <a:t>result when </a:t>
                </a:r>
                <a:r>
                  <a:rPr lang="en-US" sz="3200" b="1" dirty="0"/>
                  <a:t>numbers having limited significant figures are used to represent exact numbers.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91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both </a:t>
                </a:r>
                <a:r>
                  <a:rPr lang="en-US" sz="3200" b="1" dirty="0"/>
                  <a:t>types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relationship between the </a:t>
                </a:r>
                <a:r>
                  <a:rPr lang="en-US" sz="3200" b="1" dirty="0" smtClean="0"/>
                  <a:t>exact (true</a:t>
                </a:r>
                <a:r>
                  <a:rPr lang="en-US" sz="3200" b="1" dirty="0"/>
                  <a:t>)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result and the approximation can </a:t>
                </a:r>
                <a:r>
                  <a:rPr lang="en-US" sz="3200" b="1" dirty="0" smtClean="0"/>
                  <a:t>be formulated </a:t>
                </a:r>
                <a:r>
                  <a:rPr lang="en-US" sz="3200" b="1" dirty="0"/>
                  <a:t>as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𝐭𝐫𝐮𝐞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𝐯𝐚𝐥𝐮𝐞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𝐚𝐩𝐩𝐫𝐨𝐱𝐢𝐦𝐚𝐭𝐢𝐨𝐧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𝐞𝐫𝐫𝐨𝐫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33538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By rearranging </a:t>
                </a:r>
                <a:r>
                  <a:rPr lang="en-US" sz="3200" b="1" dirty="0" smtClean="0"/>
                  <a:t>equation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sz="3200" b="1" dirty="0"/>
                  <a:t> we find that the numerical error is equal to the discrepancy </a:t>
                </a:r>
                <a:r>
                  <a:rPr lang="en-US" sz="3200" b="1" dirty="0" smtClean="0"/>
                  <a:t>between the </a:t>
                </a:r>
                <a:r>
                  <a:rPr lang="en-US" sz="3200" b="1" dirty="0"/>
                  <a:t>truth and the approximation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as </a:t>
                </a:r>
                <a:r>
                  <a:rPr lang="en-US" sz="3200" b="1" dirty="0" smtClean="0"/>
                  <a:t>in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32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32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𝐭𝐫𝐮𝐞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𝐯𝐚𝐥𝐮𝐞</m:t>
                    </m:r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𝐚𝐩𝐩𝐫𝐨𝐱𝐢𝐦𝐚𝐭𝐢𝐨𝐧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3200" b="1" dirty="0" smtClean="0">
                    <a:latin typeface="Cambria Math" panose="02040503050406030204" pitchFamily="18" charset="0"/>
                  </a:rPr>
                  <a:t>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53812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14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 shortcoming of this definition is that it takes no account of the order of </a:t>
            </a:r>
            <a:r>
              <a:rPr lang="en-US" sz="3200" b="1" dirty="0" smtClean="0"/>
              <a:t>magnitude of </a:t>
            </a:r>
            <a:r>
              <a:rPr lang="en-US" sz="3200" b="1" dirty="0"/>
              <a:t>the value under examination.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4467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For </a:t>
            </a:r>
            <a:r>
              <a:rPr lang="en-US" sz="3200" b="1" dirty="0" smtClean="0"/>
              <a:t>instance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3200" b="1" dirty="0"/>
              <a:t>an error of a centimeter is much </a:t>
            </a:r>
            <a:r>
              <a:rPr lang="en-US" sz="3200" b="1" dirty="0" smtClean="0"/>
              <a:t>more significant </a:t>
            </a:r>
            <a:r>
              <a:rPr lang="en-US" sz="3200" b="1" dirty="0"/>
              <a:t>if we are measuring </a:t>
            </a:r>
            <a:r>
              <a:rPr lang="en-US" sz="3200" b="1" dirty="0" smtClean="0"/>
              <a:t>the size of a bolt </a:t>
            </a:r>
            <a:r>
              <a:rPr lang="en-US" sz="3200" b="1" dirty="0"/>
              <a:t>rather than a bridge.</a:t>
            </a:r>
          </a:p>
        </p:txBody>
      </p:sp>
    </p:spTree>
    <p:extLst>
      <p:ext uri="{BB962C8B-B14F-4D97-AF65-F5344CB8AC3E}">
        <p14:creationId xmlns:p14="http://schemas.microsoft.com/office/powerpoint/2010/main" val="311056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importance of error </a:t>
            </a:r>
            <a:r>
              <a:rPr lang="en-US" sz="3200" b="1" dirty="0" smtClean="0"/>
              <a:t>can be seen from our previous </a:t>
            </a:r>
            <a:r>
              <a:rPr lang="en-US" sz="3200" b="1" dirty="0"/>
              <a:t>discussion of the falling </a:t>
            </a:r>
            <a:r>
              <a:rPr lang="en-US" sz="3200" b="1" dirty="0" smtClean="0"/>
              <a:t>parachutist problem.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5146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Recall that we determined the velocity of a falling parachutist </a:t>
            </a:r>
            <a:r>
              <a:rPr lang="en-US" sz="3200" b="1" dirty="0" smtClean="0"/>
              <a:t>by both analytical and numerical methods.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8294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771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One way to account for the magnitudes of </a:t>
                </a:r>
                <a:r>
                  <a:rPr lang="en-US" sz="3200" b="1" dirty="0"/>
                  <a:t>the quantities being evaluated is to normalize the error to the true value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as </a:t>
                </a:r>
                <a:r>
                  <a:rPr lang="en-US" sz="3200" b="1" dirty="0" smtClean="0"/>
                  <a:t>in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𝐭𝐫𝐮𝐞</m:t>
                      </m:r>
                      <m:r>
                        <a:rPr 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𝐟𝐫𝐚𝐜𝐭𝐢𝐨𝐧𝐚𝐥</m:t>
                      </m:r>
                      <m:r>
                        <a:rPr 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𝐫𝐞𝐥𝐚𝐭𝐢𝐯𝐞</m:t>
                      </m:r>
                      <m:r>
                        <a:rPr 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𝐞𝐫𝐫𝐨𝐫</m:t>
                      </m:r>
                      <m:r>
                        <a:rPr 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3200" b="1">
                              <a:solidFill>
                                <a:srgbClr val="002060"/>
                              </a:solidFill>
                            </a:rPr>
                            <m:t>true</m:t>
                          </m:r>
                          <m:r>
                            <m:rPr>
                              <m:nor/>
                            </m:rPr>
                            <a:rPr lang="en-US" sz="3200" b="1" i="0" smtClean="0">
                              <a:solidFill>
                                <a:srgbClr val="002060"/>
                              </a:solidFill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3200" b="1">
                              <a:solidFill>
                                <a:srgbClr val="002060"/>
                              </a:solidFill>
                            </a:rPr>
                            <m:t>error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3200" b="1">
                              <a:solidFill>
                                <a:srgbClr val="002060"/>
                              </a:solidFill>
                            </a:rPr>
                            <m:t>true</m:t>
                          </m:r>
                          <m:r>
                            <m:rPr>
                              <m:nor/>
                            </m:rPr>
                            <a:rPr lang="en-US" sz="3200" b="1" i="0" smtClean="0">
                              <a:solidFill>
                                <a:srgbClr val="002060"/>
                              </a:solidFill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3200" b="1">
                              <a:solidFill>
                                <a:srgbClr val="002060"/>
                              </a:solidFill>
                            </a:rPr>
                            <m:t>value</m:t>
                          </m:r>
                        </m:den>
                      </m:f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71802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884227"/>
                <a:ext cx="9144000" cy="2575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 smtClean="0"/>
                  <a:t>The relative error can also </a:t>
                </a:r>
                <a:r>
                  <a:rPr lang="en-US" sz="3200" b="1" dirty="0"/>
                  <a:t>be multiplied by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𝟏𝟎𝟎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to </a:t>
                </a:r>
                <a:r>
                  <a:rPr lang="en-US" sz="3200" b="1" dirty="0"/>
                  <a:t>express it in percent </a:t>
                </a:r>
                <a:r>
                  <a:rPr lang="en-US" sz="3200" b="1" dirty="0" smtClean="0"/>
                  <a:t>as follows</a:t>
                </a:r>
              </a:p>
              <a:p>
                <a:pPr algn="just"/>
                <a:r>
                  <a:rPr lang="en-US" sz="3200" b="1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𝛆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200" b="1">
                            <a:solidFill>
                              <a:srgbClr val="002060"/>
                            </a:solidFill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002060"/>
                            </a:solidFill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3200" b="1">
                            <a:solidFill>
                              <a:srgbClr val="002060"/>
                            </a:solidFill>
                          </a:rPr>
                          <m:t>error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200" b="1">
                            <a:solidFill>
                              <a:srgbClr val="002060"/>
                            </a:solidFill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002060"/>
                            </a:solidFill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3200" b="1">
                            <a:solidFill>
                              <a:srgbClr val="002060"/>
                            </a:solidFill>
                          </a:rPr>
                          <m:t>value</m:t>
                        </m:r>
                      </m:den>
                    </m:f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 smtClean="0"/>
                  <a:t>	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4227"/>
                <a:ext cx="9144000" cy="2575898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10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𝐂𝐚𝐥𝐜𝐮𝐥𝐚𝐭𝐢𝐨𝐧</m:t>
                      </m:r>
                      <m:r>
                        <a:rPr lang="en-US" sz="3200" b="1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𝐄𝐫𝐫𝐨𝐫𝐬</m:t>
                      </m:r>
                    </m:oMath>
                  </m:oMathPara>
                </a14:m>
                <a:endParaRPr lang="en-US" sz="32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Suppose that you have the task of measuring the lengths of a </a:t>
                </a:r>
                <a:r>
                  <a:rPr lang="en-US" sz="3200" b="1" dirty="0" smtClean="0"/>
                  <a:t>bridge and </a:t>
                </a:r>
                <a:r>
                  <a:rPr lang="en-US" sz="3200" b="1" dirty="0"/>
                  <a:t>a </a:t>
                </a:r>
                <a:r>
                  <a:rPr lang="en-US" sz="3200" b="1" dirty="0" smtClean="0"/>
                  <a:t>bolt </a:t>
                </a:r>
                <a:r>
                  <a:rPr lang="en-US" sz="3200" b="1" dirty="0"/>
                  <a:t>and come up with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𝟗𝟗𝟗𝟗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r>
                  <a:rPr lang="en-US" sz="3200" b="1" dirty="0"/>
                  <a:t> cm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respectively.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blipFill>
                <a:blip r:embed="rId2"/>
                <a:stretch>
                  <a:fillRect l="-1667" r="-166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289560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the true values are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𝟏𝟎𝟎𝟎𝟎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cm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respectively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compute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200" b="1" dirty="0" smtClean="0"/>
                  <a:t>the </a:t>
                </a:r>
                <a:r>
                  <a:rPr lang="en-US" sz="3200" b="1" dirty="0"/>
                  <a:t>true </a:t>
                </a:r>
                <a:r>
                  <a:rPr lang="en-US" sz="3200" b="1" dirty="0" smtClean="0"/>
                  <a:t>error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the true percent relative </a:t>
                </a:r>
                <a:r>
                  <a:rPr lang="en-US" sz="3200" b="1" dirty="0" smtClean="0"/>
                  <a:t>error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  <a:r>
                  <a:rPr lang="en-US" sz="3200" b="1" dirty="0" smtClean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each </a:t>
                </a:r>
                <a:r>
                  <a:rPr lang="en-US" sz="3200" b="1" dirty="0"/>
                  <a:t>case.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95600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49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The </a:t>
                </a:r>
                <a:r>
                  <a:rPr lang="en-US" sz="3200" b="1" dirty="0"/>
                  <a:t>error for measuring the bridge </a:t>
                </a:r>
                <a:r>
                  <a:rPr lang="en-US" sz="3200" b="1" dirty="0" smtClean="0"/>
                  <a:t>is</a:t>
                </a: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𝟏𝟎𝟎𝟎𝟎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𝟗𝟗𝟗𝟗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𝐜𝐦</m:t>
                      </m:r>
                    </m:oMath>
                  </m:oMathPara>
                </a14:m>
                <a:endParaRPr lang="en-US" sz="3200" b="1" dirty="0" smtClean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>
                <a:blip r:embed="rId2"/>
                <a:stretch>
                  <a:fillRect l="-1800" t="-4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9050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and for the bolt it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𝐜𝐦</m:t>
                      </m:r>
                    </m:oMath>
                  </m:oMathPara>
                </a14:m>
                <a:endParaRPr 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050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840316"/>
                <a:ext cx="9144000" cy="2636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The percent relative </a:t>
                </a:r>
                <a:r>
                  <a:rPr lang="en-US" sz="3200" b="1" dirty="0" smtClean="0"/>
                  <a:t>errors </a:t>
                </a:r>
                <a:r>
                  <a:rPr lang="en-US" sz="3200" b="1" dirty="0"/>
                  <a:t>for the </a:t>
                </a:r>
                <a:r>
                  <a:rPr lang="en-US" sz="3200" b="1" dirty="0" smtClean="0"/>
                  <a:t>bridge and bolt are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respectively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𝛆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𝟏𝟎𝟎𝟎𝟎</m:t>
                        </m:r>
                      </m:den>
                    </m:f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%=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𝟎𝟏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𝛆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%=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 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40316"/>
                <a:ext cx="9144000" cy="2636684"/>
              </a:xfrm>
              <a:prstGeom prst="rect">
                <a:avLst/>
              </a:prstGeom>
              <a:blipFill>
                <a:blip r:embed="rId4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38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Thus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although both measurements have an error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cm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relative error for the </a:t>
                </a:r>
                <a:r>
                  <a:rPr lang="en-US" sz="3200" b="1" dirty="0" smtClean="0"/>
                  <a:t>bolt is much </a:t>
                </a:r>
                <a:r>
                  <a:rPr lang="en-US" sz="3200" b="1" dirty="0"/>
                  <a:t>greater.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800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3353812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We would conclude that we have done an adequate job of measuring </a:t>
            </a:r>
            <a:r>
              <a:rPr lang="en-US" sz="3200" b="1" dirty="0" smtClean="0"/>
              <a:t>the bridge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whereas our estimate for the </a:t>
            </a:r>
            <a:r>
              <a:rPr lang="en-US" sz="3200" b="1" dirty="0" smtClean="0"/>
              <a:t>bolt </a:t>
            </a:r>
            <a:r>
              <a:rPr lang="en-US" sz="3200" b="1" dirty="0"/>
              <a:t>leaves something to be desired.</a:t>
            </a:r>
          </a:p>
        </p:txBody>
      </p:sp>
    </p:spTree>
    <p:extLst>
      <p:ext uri="{BB962C8B-B14F-4D97-AF65-F5344CB8AC3E}">
        <p14:creationId xmlns:p14="http://schemas.microsoft.com/office/powerpoint/2010/main" val="35516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𝐑𝐞𝐦𝐚𝐫𝐤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Notice that for Eqs.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sz="3200" b="1" dirty="0"/>
                  <a:t> are subscripted with </a:t>
                </a:r>
                <a:r>
                  <a:rPr lang="en-US" sz="3200" b="1" dirty="0" smtClean="0"/>
                  <a:t>an index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/>
                  <a:t> to signify that </a:t>
                </a:r>
                <a:r>
                  <a:rPr lang="en-US" sz="3200" b="1" dirty="0" smtClean="0"/>
                  <a:t>the error </a:t>
                </a:r>
                <a:r>
                  <a:rPr lang="en-US" sz="3200" b="1" dirty="0"/>
                  <a:t>is normalized to the true value</a:t>
                </a:r>
                <a:r>
                  <a:rPr lang="en-US" sz="3200" b="1" dirty="0" smtClean="0"/>
                  <a:t>.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50597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However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in </a:t>
            </a:r>
            <a:r>
              <a:rPr lang="en-US" sz="3200" b="1" dirty="0"/>
              <a:t>actual situations such information is rarely available.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3276600"/>
                <a:ext cx="9144000" cy="1494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In </a:t>
                </a: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were provided with this value.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76600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l="-1667" r="-1667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09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For numerical methods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</a:t>
            </a:r>
            <a:r>
              <a:rPr lang="en-US" sz="3200" b="1" dirty="0" smtClean="0"/>
              <a:t>the true </a:t>
            </a:r>
            <a:r>
              <a:rPr lang="en-US" sz="3200" b="1" dirty="0"/>
              <a:t>value will be known only when we deal with functions that can be solved analytically.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49227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Such will typically be the case when we investigate the theoretical behavior of a </a:t>
            </a:r>
            <a:r>
              <a:rPr lang="en-US" sz="3200" b="1" dirty="0" smtClean="0"/>
              <a:t>particular technique </a:t>
            </a:r>
            <a:r>
              <a:rPr lang="en-US" sz="3200" b="1" dirty="0"/>
              <a:t>for simple systems.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9835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However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in real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200" b="1" dirty="0"/>
              <a:t>world applications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we will obviously </a:t>
            </a:r>
            <a:r>
              <a:rPr lang="en-US" sz="3200" b="1" dirty="0" smtClean="0"/>
              <a:t>not know </a:t>
            </a:r>
            <a:r>
              <a:rPr lang="en-US" sz="3200" b="1" dirty="0"/>
              <a:t>the true answer a priori.</a:t>
            </a:r>
          </a:p>
        </p:txBody>
      </p:sp>
    </p:spTree>
    <p:extLst>
      <p:ext uri="{BB962C8B-B14F-4D97-AF65-F5344CB8AC3E}">
        <p14:creationId xmlns:p14="http://schemas.microsoft.com/office/powerpoint/2010/main" val="74135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4449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these situations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an alternative is to normalize the error using </a:t>
                </a:r>
                <a:r>
                  <a:rPr lang="en-US" sz="3200" b="1" dirty="0"/>
                  <a:t>the best available estimate of the true value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i.e. the </a:t>
                </a:r>
                <a:r>
                  <a:rPr lang="en-US" sz="3200" b="1" dirty="0"/>
                  <a:t>approximation itself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as </a:t>
                </a:r>
                <a:r>
                  <a:rPr lang="en-US" sz="3200" b="1" dirty="0" smtClean="0"/>
                  <a:t>in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𝛆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200">
                            <a:solidFill>
                              <a:srgbClr val="002060"/>
                            </a:solidFill>
                          </a:rPr>
                          <m:t>approximate</m:t>
                        </m:r>
                        <m:r>
                          <m:rPr>
                            <m:nor/>
                          </m:rPr>
                          <a:rPr lang="en-US" sz="3200" b="0" i="0" smtClean="0">
                            <a:solidFill>
                              <a:srgbClr val="002060"/>
                            </a:solidFill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3200">
                            <a:solidFill>
                              <a:srgbClr val="002060"/>
                            </a:solidFill>
                          </a:rPr>
                          <m:t>error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200">
                            <a:solidFill>
                              <a:srgbClr val="002060"/>
                            </a:solidFill>
                          </a:rPr>
                          <m:t>approximation</m:t>
                        </m:r>
                      </m:den>
                    </m:f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𝟏𝟎𝟎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 smtClean="0"/>
                  <a:t>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449680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44734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Note also </a:t>
                </a:r>
                <a:r>
                  <a:rPr lang="en-US" sz="3200" b="1" dirty="0"/>
                  <a:t>that for real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/>
                  <a:t>world applications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Eq.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cannot be used to calculate the error term </a:t>
                </a:r>
                <a:r>
                  <a:rPr lang="en-US" sz="3200" b="1" dirty="0" smtClean="0">
                    <a:solidFill>
                      <a:schemeClr val="tx1"/>
                    </a:solidFill>
                  </a:rPr>
                  <a:t>for Eq</a:t>
                </a:r>
                <a:r>
                  <a:rPr lang="en-US" sz="3200" b="1" dirty="0">
                    <a:solidFill>
                      <a:schemeClr val="tx1"/>
                    </a:solidFill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734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44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One of the challenges of numerical methods is to determine error estimates in </a:t>
            </a:r>
            <a:r>
              <a:rPr lang="en-US" sz="3200" b="1" dirty="0" smtClean="0"/>
              <a:t>the absence </a:t>
            </a:r>
            <a:r>
              <a:rPr lang="en-US" sz="3200" b="1" dirty="0"/>
              <a:t>of knowledge regarding the true value.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25908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</a:t>
                </a:r>
                <a:r>
                  <a:rPr lang="en-US" sz="3200" b="1" dirty="0" smtClean="0"/>
                  <a:t>instance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certain numerical </a:t>
                </a:r>
                <a:r>
                  <a:rPr lang="en-US" sz="3200" b="1" dirty="0" smtClean="0"/>
                  <a:t>methods use </a:t>
                </a:r>
                <a:r>
                  <a:rPr lang="en-US" sz="3200" b="1" dirty="0"/>
                  <a:t>an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𝐢𝐭𝐞𝐫𝐚𝐭𝐢𝐯𝐞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𝐚𝐩𝐩𝐫𝐨𝐚𝐜𝐡</m:t>
                    </m:r>
                  </m:oMath>
                </a14:m>
                <a:r>
                  <a:rPr lang="en-US" sz="3200" b="1" dirty="0"/>
                  <a:t> to compute answers.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080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43739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such an approach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a present </a:t>
            </a:r>
            <a:r>
              <a:rPr lang="en-US" sz="3200" b="1" dirty="0" smtClean="0"/>
              <a:t>approximation is </a:t>
            </a:r>
            <a:r>
              <a:rPr lang="en-US" sz="3200" b="1" dirty="0"/>
              <a:t>made on the basis of a previous approximation.</a:t>
            </a:r>
          </a:p>
        </p:txBody>
      </p:sp>
    </p:spTree>
    <p:extLst>
      <p:ext uri="{BB962C8B-B14F-4D97-AF65-F5344CB8AC3E}">
        <p14:creationId xmlns:p14="http://schemas.microsoft.com/office/powerpoint/2010/main" val="357842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This process is performed </a:t>
            </a:r>
            <a:r>
              <a:rPr lang="en-US" sz="3200" b="1" dirty="0" smtClean="0"/>
              <a:t>repeatedly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or </a:t>
            </a:r>
            <a:r>
              <a:rPr lang="en-US" sz="3200" b="1" dirty="0"/>
              <a:t>iteratively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to successively compute </a:t>
            </a:r>
            <a:r>
              <a:rPr lang="en-US" sz="3200" b="1" dirty="0" smtClean="0"/>
              <a:t>(hopefully) </a:t>
            </a:r>
            <a:r>
              <a:rPr lang="en-US" sz="3200" b="1" dirty="0"/>
              <a:t>better and better approximations.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438400"/>
                <a:ext cx="9144000" cy="4326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such cases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the error is often estimated as the difference between previous and current approximations</a:t>
                </a:r>
                <a:r>
                  <a:rPr lang="en-US" sz="3200" b="1" dirty="0"/>
                  <a:t>. Thus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percent relative error is determined according </a:t>
                </a:r>
                <a:r>
                  <a:rPr lang="en-US" sz="3200" b="1" dirty="0" smtClean="0"/>
                  <a:t>to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𝛆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𝐜𝐮𝐫𝐫𝐞𝐧</m:t>
                        </m:r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𝐭</m:t>
                            </m:r>
                          </m:e>
                          <m:sub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𝐚𝐩𝐫</m:t>
                            </m:r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𝐩𝐫𝐞𝐯𝐢𝐨𝐮</m:t>
                        </m:r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𝐬</m:t>
                            </m:r>
                          </m:e>
                          <m:sub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𝐚𝐩𝐫</m:t>
                            </m:r>
                          </m:sub>
                        </m:sSub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32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𝐜𝐮𝐫𝐫𝐞𝐧</m:t>
                        </m:r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𝐭</m:t>
                            </m:r>
                          </m:e>
                          <m:sub>
                            <m:r>
                              <a:rPr lang="en-US" sz="32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𝐚𝐩𝐫</m:t>
                            </m:r>
                            <m:r>
                              <a:rPr lang="en-US" sz="32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</m:den>
                    </m:f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𝟏𝟎𝟎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 smtClean="0"/>
                  <a:t>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8400"/>
                <a:ext cx="9144000" cy="4326184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531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𝐍𝐨𝐭𝐞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signs of Eqs.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through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may be either positive or </a:t>
                </a:r>
                <a:r>
                  <a:rPr lang="en-US" sz="3200" b="1" dirty="0" smtClean="0"/>
                  <a:t>negative (either because of numerator or denominator).</a:t>
                </a:r>
                <a:endParaRPr lang="en-US" sz="32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blipFill>
                <a:blip r:embed="rId2"/>
                <a:stretch>
                  <a:fillRect l="-1667" r="-1667" b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289560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Often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when performing computations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we may </a:t>
                </a:r>
                <a:r>
                  <a:rPr lang="en-US" sz="3200" b="1" dirty="0"/>
                  <a:t>not be concerned with the sign of the error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but we are interested in whether the </a:t>
                </a:r>
                <a:r>
                  <a:rPr lang="en-US" sz="3200" b="1" dirty="0" smtClean="0"/>
                  <a:t>percent absolute </a:t>
                </a:r>
                <a:r>
                  <a:rPr lang="en-US" sz="3200" b="1" dirty="0"/>
                  <a:t>value is lower than a </a:t>
                </a:r>
                <a:r>
                  <a:rPr lang="en-US" sz="3200" b="1" dirty="0" smtClean="0"/>
                  <a:t>prescribed </a:t>
                </a:r>
                <a:r>
                  <a:rPr lang="en-US" sz="3200" b="1" dirty="0"/>
                  <a:t>percent tolerance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𝛆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95600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94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Although the numerical technique yielded estimates that </a:t>
            </a:r>
            <a:r>
              <a:rPr lang="en-US" sz="3200" b="1" dirty="0" smtClean="0"/>
              <a:t>were close </a:t>
            </a:r>
            <a:r>
              <a:rPr lang="en-US" sz="3200" b="1" dirty="0"/>
              <a:t>to the exact </a:t>
            </a:r>
            <a:r>
              <a:rPr lang="en-US" sz="3200" b="1" dirty="0" smtClean="0"/>
              <a:t>(analytical) solution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there was a </a:t>
            </a:r>
            <a:r>
              <a:rPr lang="en-US" sz="3200" b="1" dirty="0" smtClean="0"/>
              <a:t>discrepancy (error)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because the </a:t>
            </a:r>
            <a:r>
              <a:rPr lang="en-US" sz="3200" b="1" dirty="0" smtClean="0"/>
              <a:t>numerical method </a:t>
            </a:r>
            <a:r>
              <a:rPr lang="en-US" sz="3200" b="1" dirty="0"/>
              <a:t>involved an approximation.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168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Actually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were fortunate in that case </a:t>
                </a:r>
                <a:r>
                  <a:rPr lang="en-US" sz="3200" b="1" dirty="0" smtClean="0"/>
                  <a:t>because the </a:t>
                </a:r>
                <a:r>
                  <a:rPr lang="en-US" sz="3200" b="1" dirty="0"/>
                  <a:t>availability of an analytical solution allowed us to compute the error exactly.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68676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28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20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Therefore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it is often useful </a:t>
                </a:r>
                <a:r>
                  <a:rPr lang="en-US" sz="3200" b="1" dirty="0"/>
                  <a:t>to employ the absolute value of Eqs.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through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For </a:t>
                </a:r>
                <a:r>
                  <a:rPr lang="en-US" sz="3200" b="1" dirty="0"/>
                  <a:t>such cases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</a:t>
                </a:r>
                <a:r>
                  <a:rPr lang="en-US" sz="3200" b="1" dirty="0" smtClean="0"/>
                  <a:t>computation is </a:t>
                </a:r>
                <a:r>
                  <a:rPr lang="en-US" sz="3200" b="1" dirty="0"/>
                  <a:t>repeated </a:t>
                </a:r>
                <a:r>
                  <a:rPr lang="en-US" sz="3200" b="1" dirty="0" smtClean="0"/>
                  <a:t>until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7030A0"/>
                    </a:solidFill>
                  </a:rPr>
                  <a:t>			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	</a:t>
                </a:r>
                <a:r>
                  <a:rPr lang="en-US" sz="3200" b="1" dirty="0" smtClean="0"/>
                  <a:t>		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00876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36119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this relationship holds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our result is assumed to be within the prescribed acceptable level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1194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3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It is also convenient to relate these errors to the number of significant figures in the approximation.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2438400"/>
                <a:ext cx="9144000" cy="4341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It can be shown [see </a:t>
                </a:r>
                <a:r>
                  <a:rPr lang="en-US" sz="3200" b="1" dirty="0" smtClean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" panose="02040503050406030204" pitchFamily="18" charset="0"/>
                    <a:ea typeface="Cambria" panose="02040503050406030204" pitchFamily="18" charset="0"/>
                  </a:rPr>
                  <a:t>Scarborough. Numerical Mathematical Analysis, 1966</a:t>
                </a:r>
                <a:r>
                  <a:rPr lang="en-US" sz="3200" b="1" dirty="0" smtClean="0"/>
                  <a:t>] that if the following criterion is met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we can </a:t>
                </a:r>
                <a:r>
                  <a:rPr lang="en-US" sz="3200" b="1" dirty="0"/>
                  <a:t>be assured that the result is correct to at least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significant </a:t>
                </a:r>
                <a:r>
                  <a:rPr lang="en-US" sz="3200" b="1" dirty="0" smtClean="0"/>
                  <a:t>figures</a:t>
                </a:r>
              </a:p>
              <a:p>
                <a:pPr algn="just"/>
                <a:r>
                  <a:rPr lang="en-US" sz="3200" b="1" dirty="0" smtClean="0"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3200" b="1" dirty="0" smtClean="0"/>
                  <a:t> 	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8400"/>
                <a:ext cx="9144000" cy="4341510"/>
              </a:xfrm>
              <a:prstGeom prst="rect">
                <a:avLst/>
              </a:prstGeom>
              <a:blipFill>
                <a:blip r:embed="rId2"/>
                <a:stretch>
                  <a:fillRect l="-1800" r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44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𝐄𝐫𝐫𝐨𝐫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𝐄𝐬𝐭𝐢𝐦𝐚𝐭𝐞𝐬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𝐈𝐭𝐞𝐫𝐚𝐭𝐢𝐯𝐞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				  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𝐌𝐞𝐭𝐡𝐨𝐝𝐬</m:t>
                    </m:r>
                  </m:oMath>
                </a14:m>
                <a:endParaRPr lang="en-US" sz="32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mathematics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functions can often be </a:t>
                </a:r>
                <a:r>
                  <a:rPr lang="en-US" sz="3200" b="1" dirty="0" smtClean="0"/>
                  <a:t>approximated </a:t>
                </a:r>
                <a:r>
                  <a:rPr lang="en-US" sz="3200" b="1" dirty="0"/>
                  <a:t>by </a:t>
                </a:r>
                <a:r>
                  <a:rPr lang="en-US" sz="3200" b="1" dirty="0" smtClean="0"/>
                  <a:t>infinite series.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-2988" y="3276600"/>
                <a:ext cx="9146988" cy="3070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For instance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exponential function can be computed using (for some integer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88" y="3276600"/>
                <a:ext cx="9146988" cy="3070777"/>
              </a:xfrm>
              <a:prstGeom prst="rect">
                <a:avLst/>
              </a:prstGeom>
              <a:blipFill>
                <a:blip r:embed="rId3"/>
                <a:stretch>
                  <a:fillRect l="-1733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69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ctrlPr>
                            <a:rPr lang="en-US" sz="3200" b="1" i="0" dirty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dirty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𝐜𝐨𝐧𝐭𝐢𝐧𝐮𝐞𝐝</m:t>
                          </m:r>
                        </m:e>
                      </m:d>
                    </m:oMath>
                  </m:oMathPara>
                </a14:m>
                <a:endParaRPr lang="en-US" sz="32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Thus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as more terms are added in </a:t>
                </a:r>
                <a:r>
                  <a:rPr lang="en-US" sz="3200" b="1" dirty="0" smtClean="0"/>
                  <a:t>the sequence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approximation becomes a better and </a:t>
                </a:r>
                <a:r>
                  <a:rPr lang="en-US" sz="3200" b="1" dirty="0" smtClean="0"/>
                  <a:t>better estimate </a:t>
                </a:r>
                <a:r>
                  <a:rPr lang="en-US" sz="3200" b="1" dirty="0"/>
                  <a:t>of the true value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blipFill>
                <a:blip r:embed="rId2"/>
                <a:stretch>
                  <a:fillRect l="-1667" r="-166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2895600"/>
                <a:ext cx="9144000" cy="1597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Starting with the simplest version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add terms one at a time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95600"/>
                <a:ext cx="9144000" cy="1597360"/>
              </a:xfrm>
              <a:prstGeom prst="rect">
                <a:avLst/>
              </a:prstGeom>
              <a:blipFill>
                <a:blip r:embed="rId3"/>
                <a:stretch>
                  <a:fillRect l="-1667" r="-1667" b="-6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After each new term is added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compute the true and approximate percent relative </a:t>
                </a:r>
                <a:r>
                  <a:rPr lang="en-US" sz="3200" b="1" dirty="0" smtClean="0"/>
                  <a:t>errors with </a:t>
                </a:r>
                <a:r>
                  <a:rPr lang="en-US" sz="3200" b="1" dirty="0" smtClean="0"/>
                  <a:t>equations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respectively.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9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ctrlPr>
                            <a:rPr lang="en-US" sz="3200" b="1" i="0" dirty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dirty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𝐜𝐨𝐧𝐭𝐢𝐧𝐮𝐞𝐝</m:t>
                          </m:r>
                        </m:e>
                      </m:d>
                    </m:oMath>
                  </m:oMathPara>
                </a14:m>
                <a:endParaRPr lang="en-US" sz="32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Add terms </a:t>
                </a:r>
                <a:r>
                  <a:rPr lang="en-US" sz="3200" b="1" dirty="0"/>
                  <a:t>until the absolute value of the approximate error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𝛆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3200" b="1" dirty="0"/>
                  <a:t> falls below a </a:t>
                </a:r>
                <a:r>
                  <a:rPr lang="en-US" sz="3200" b="1" dirty="0" smtClean="0"/>
                  <a:t>prescribed error </a:t>
                </a:r>
                <a:r>
                  <a:rPr lang="en-US" sz="3200" b="1" dirty="0"/>
                  <a:t>criterion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𝛆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sz="3200" b="1" dirty="0"/>
                  <a:t> conforming to three significant figures</a:t>
                </a:r>
                <a:r>
                  <a:rPr lang="en-US" sz="3200" b="1" dirty="0" smtClean="0"/>
                  <a:t>.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38110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First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Eq.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can be employed to determine the error criterion that ensures a result is correct to at least three significant figures.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1012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70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879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Thus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US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𝟎𝟓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879297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0" y="23927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Thus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we will add terms to the series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𝛆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3200" b="1" dirty="0" smtClean="0"/>
                  <a:t> falls below this level.</a:t>
                </a:r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9274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43434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first estimate is simply equal to Eq.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with a single term – that is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it is equal 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43400"/>
                <a:ext cx="9144000" cy="1569660"/>
              </a:xfrm>
              <a:prstGeom prst="rect">
                <a:avLst/>
              </a:prstGeom>
              <a:blipFill>
                <a:blip r:embed="rId4"/>
                <a:stretch>
                  <a:fillRect l="-1667" b="-7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92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341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second estimate is then generated by adding the second term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as in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 smtClean="0">
                  <a:solidFill>
                    <a:srgbClr val="00206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or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341381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267200"/>
                <a:ext cx="9144000" cy="2214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represents a true percent relative error of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𝟔𝟒𝟖𝟕𝟐𝟏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𝟔𝟒𝟖𝟕𝟐𝟏</m:t>
                          </m:r>
                        </m:den>
                      </m:f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%=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9144000" cy="2214004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47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464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</m:oMath>
                </a14:m>
                <a:r>
                  <a:rPr lang="en-US" sz="3200" b="1" dirty="0" smtClean="0"/>
                  <a:t> can be used to determine an approximate estimate of the error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as in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𝛆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𝟏𝟎𝟎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  <m:r>
                        <a:rPr 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𝟑𝟑</m:t>
                      </m:r>
                      <m:r>
                        <a:rPr 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464923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587809"/>
                <a:ext cx="9144000" cy="3063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𝛆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3200" b="1" dirty="0" smtClean="0"/>
                  <a:t> is not less than the required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𝛆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we would continue the computation by adding another term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!,</m:t>
                    </m:r>
                  </m:oMath>
                </a14:m>
                <a:r>
                  <a:rPr lang="en-US" sz="3200" b="1" dirty="0" smtClean="0"/>
                  <a:t> and repeating the error calculations.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87809"/>
                <a:ext cx="9144000" cy="3063724"/>
              </a:xfrm>
              <a:prstGeom prst="rect">
                <a:avLst/>
              </a:prstGeom>
              <a:blipFill>
                <a:blip r:embed="rId3"/>
                <a:stretch>
                  <a:fillRect l="-1667" r="-1667" b="-3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598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95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process should be continued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𝛆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𝛆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The entire computation can be summarized as follows (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 smtClean="0"/>
                  <a:t>):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54655"/>
              </a:xfrm>
              <a:prstGeom prst="rect">
                <a:avLst/>
              </a:prstGeom>
              <a:blipFill>
                <a:blip r:embed="rId2"/>
                <a:stretch>
                  <a:fillRect l="-1667" r="-1667" b="-3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98962"/>
            <a:ext cx="9144000" cy="327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8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Thus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after six terms are included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the approximate error falls below the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𝛆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sz="3200" b="1" dirty="0" smtClean="0"/>
                  <a:t> and the computation can be terminated.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blipFill>
                <a:blip r:embed="rId2"/>
                <a:stretch>
                  <a:fillRect l="-1667" r="-166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30785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However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notice that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rather than three significant figures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the result is accurate to five.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4984219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is because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for this case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both Eqs.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e>
                    </m:d>
                  </m:oMath>
                </a14:m>
                <a:r>
                  <a:rPr lang="en-US" sz="3200" b="1" dirty="0" smtClean="0"/>
                  <a:t> are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𝐜𝐨𝐧𝐬𝐞𝐫𝐯𝐚𝐭𝐢𝐯𝐞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84219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98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many applied </a:t>
                </a:r>
                <a:r>
                  <a:rPr lang="en-US" sz="3200" b="1" dirty="0" smtClean="0"/>
                  <a:t>scientific and engineering </a:t>
                </a:r>
                <a:r>
                  <a:rPr lang="en-US" sz="3200" b="1" dirty="0"/>
                  <a:t>problems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cannot obtain analytical solutions – </a:t>
                </a:r>
                <a:r>
                  <a:rPr lang="en-US" sz="3200" b="1" dirty="0" smtClean="0"/>
                  <a:t>therefore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we cannot compute </a:t>
                </a:r>
                <a:r>
                  <a:rPr lang="en-US" sz="3200" b="1" dirty="0"/>
                  <a:t>exactly the errors associated with our numerical methods.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32309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these </a:t>
            </a:r>
            <a:r>
              <a:rPr lang="en-US" sz="3200" b="1" dirty="0" smtClean="0"/>
              <a:t>cases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we </a:t>
            </a:r>
            <a:r>
              <a:rPr lang="en-US" sz="3200" b="1" dirty="0" smtClean="0"/>
              <a:t>must settle </a:t>
            </a:r>
            <a:r>
              <a:rPr lang="en-US" sz="3200" b="1" dirty="0"/>
              <a:t>for approximations or estimates of the errors.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111809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Such errors are characteristic of most of the techniques described in this </a:t>
            </a:r>
            <a:r>
              <a:rPr lang="en-US" sz="3200" b="1" dirty="0" smtClean="0"/>
              <a:t>course.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2578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That is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they ensure that the result is at least as good as they specify.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2860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Although this is not always the case for Eq.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it is true most of the time. 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6000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l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3886200"/>
            <a:ext cx="914400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07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𝐂𝐨𝐦𝐩𝐮𝐭𝐞𝐫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𝐀𝐥𝐠𝐨𝐫𝐢𝐭𝐡𝐦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𝐈𝐭𝐞𝐫𝐚𝐭𝐢𝐯𝐞</m:t>
                    </m:r>
                  </m:oMath>
                </a14:m>
                <a:r>
                  <a:rPr lang="en-US" sz="3600" b="1" dirty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𝐂𝐚𝐥𝐜𝐮𝐥𝐚𝐭𝐢𝐨𝐧𝐬</m:t>
                    </m:r>
                  </m:oMath>
                </a14:m>
                <a:endParaRPr lang="en-US" sz="36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Many </a:t>
                </a:r>
                <a:r>
                  <a:rPr lang="en-US" sz="3200" b="1" dirty="0"/>
                  <a:t>of the numerical methods </a:t>
                </a:r>
                <a:r>
                  <a:rPr lang="en-US" sz="3200" b="1" dirty="0" smtClean="0"/>
                  <a:t>to be described </a:t>
                </a:r>
                <a:r>
                  <a:rPr lang="en-US" sz="3200" b="1" dirty="0"/>
                  <a:t>in </a:t>
                </a:r>
                <a:r>
                  <a:rPr lang="en-US" sz="3200" b="1" dirty="0" smtClean="0"/>
                  <a:t>this course involve </a:t>
                </a:r>
                <a:r>
                  <a:rPr lang="en-US" sz="3200" b="1" dirty="0"/>
                  <a:t>iterative </a:t>
                </a:r>
                <a:r>
                  <a:rPr lang="en-US" sz="3200" b="1" dirty="0" smtClean="0"/>
                  <a:t>calculations of </a:t>
                </a:r>
                <a:r>
                  <a:rPr lang="en-US" sz="3200" b="1" dirty="0"/>
                  <a:t>the sort illustrated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970318"/>
              </a:xfrm>
              <a:prstGeom prst="rect">
                <a:avLst/>
              </a:prstGeom>
              <a:blipFill>
                <a:blip r:embed="rId2"/>
                <a:stretch>
                  <a:fillRect l="-1667" r="-1667" b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41910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They </a:t>
            </a:r>
            <a:r>
              <a:rPr lang="en-US" sz="3200" b="1" dirty="0"/>
              <a:t>all entail solving a mathematical </a:t>
            </a:r>
            <a:r>
              <a:rPr lang="en-US" sz="3200" b="1" dirty="0" smtClean="0"/>
              <a:t>problem by </a:t>
            </a:r>
            <a:r>
              <a:rPr lang="en-US" sz="3200" b="1" dirty="0"/>
              <a:t>computing successive approximations to the solution starting from an initial guess.</a:t>
            </a:r>
          </a:p>
        </p:txBody>
      </p:sp>
    </p:spTree>
    <p:extLst>
      <p:ext uri="{BB962C8B-B14F-4D97-AF65-F5344CB8AC3E}">
        <p14:creationId xmlns:p14="http://schemas.microsoft.com/office/powerpoint/2010/main" val="342256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computer implementation of such iterative solutions involves loops.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553972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These </a:t>
            </a:r>
            <a:r>
              <a:rPr lang="en-US" sz="3200" b="1" dirty="0"/>
              <a:t>come in two basic flavors: </a:t>
            </a:r>
            <a:endParaRPr lang="en-US" sz="3200" b="1" dirty="0" smtClean="0"/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/>
              <a:t>count</a:t>
            </a:r>
            <a:r>
              <a:rPr lang="en-US" sz="3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200" b="1" dirty="0" smtClean="0"/>
              <a:t>controlled loops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;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/>
              <a:t>decision </a:t>
            </a:r>
            <a:r>
              <a:rPr lang="en-US" sz="3200" b="1" dirty="0"/>
              <a:t>loops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8110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But </a:t>
                </a:r>
                <a:r>
                  <a:rPr lang="en-US" sz="3200" b="1" dirty="0"/>
                  <a:t>rather than employing a </a:t>
                </a:r>
                <a:r>
                  <a:rPr lang="en-US" sz="3200" b="1" dirty="0" smtClean="0"/>
                  <a:t>prescribed </a:t>
                </a:r>
                <a:r>
                  <a:rPr lang="en-US" sz="3200" b="1" dirty="0"/>
                  <a:t>number </a:t>
                </a:r>
                <a:r>
                  <a:rPr lang="en-US" sz="3200" b="1" dirty="0" smtClean="0"/>
                  <a:t>of iterations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process typically is repeated until an approximate error estimate falls </a:t>
                </a:r>
                <a:r>
                  <a:rPr lang="en-US" sz="3200" b="1" dirty="0" smtClean="0"/>
                  <a:t>below a </a:t>
                </a:r>
                <a:r>
                  <a:rPr lang="en-US" sz="3200" b="1" dirty="0"/>
                  <a:t>stopping criterion </a:t>
                </a:r>
                <a:r>
                  <a:rPr lang="en-US" sz="3200" b="1" dirty="0" smtClean="0"/>
                  <a:t>(as </a:t>
                </a: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)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1012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10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3429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 smtClean="0"/>
                  <a:t>A pseudocode for a generic iterative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 smtClean="0"/>
                  <a:t>calculation is presented in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3429000" cy="4524315"/>
              </a:xfrm>
              <a:prstGeom prst="rect">
                <a:avLst/>
              </a:prstGeom>
              <a:blipFill>
                <a:blip r:embed="rId2"/>
                <a:stretch>
                  <a:fillRect l="-4440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</a:t>
                </a:r>
                <a:r>
                  <a:rPr lang="en-US" sz="3200" b="1" dirty="0" smtClean="0"/>
                  <a:t>function is </a:t>
                </a:r>
                <a:r>
                  <a:rPr lang="en-US" sz="3200" b="1" dirty="0"/>
                  <a:t>passed a value (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𝐯𝐚𝐥</m:t>
                    </m:r>
                  </m:oMath>
                </a14:m>
                <a:r>
                  <a:rPr lang="en-US" sz="3200" b="1" dirty="0"/>
                  <a:t>) along with a stopping error criterion (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𝐞𝐬</m:t>
                    </m:r>
                  </m:oMath>
                </a14:m>
                <a:r>
                  <a:rPr lang="en-US" sz="3200" b="1" dirty="0"/>
                  <a:t>) and a maximum </a:t>
                </a:r>
                <a:r>
                  <a:rPr lang="en-US" sz="3200" b="1" dirty="0" smtClean="0"/>
                  <a:t>allowable number </a:t>
                </a:r>
                <a:r>
                  <a:rPr lang="en-US" sz="3200" b="1" dirty="0"/>
                  <a:t>of iterations (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𝐦𝐚𝐱𝐢𝐭</m:t>
                    </m:r>
                  </m:oMath>
                </a14:m>
                <a:r>
                  <a:rPr lang="en-US" sz="3200" b="1" dirty="0" smtClean="0"/>
                  <a:t>).</a:t>
                </a:r>
                <a:r>
                  <a:rPr lang="en-US" sz="2000" b="1" dirty="0" smtClean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*</a:t>
                </a:r>
                <a:endParaRPr lang="en-US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300" y="0"/>
            <a:ext cx="56007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𝐯𝐚𝐥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typically either </a:t>
                </a:r>
                <a:endParaRPr lang="en-US" sz="3200" b="1" dirty="0" smtClean="0"/>
              </a:p>
              <a:p>
                <a:pPr marL="514350" indent="-514350" algn="just">
                  <a:lnSpc>
                    <a:spcPct val="150000"/>
                  </a:lnSpc>
                  <a:buFont typeface="+mj-lt"/>
                  <a:buAutoNum type="alphaLcPeriod"/>
                </a:pPr>
                <a:r>
                  <a:rPr lang="en-US" sz="3200" b="1" dirty="0" smtClean="0"/>
                  <a:t> an </a:t>
                </a:r>
                <a:r>
                  <a:rPr lang="en-US" sz="3200" b="1" dirty="0"/>
                  <a:t>initial </a:t>
                </a:r>
                <a:r>
                  <a:rPr lang="en-US" sz="3200" b="1" dirty="0" smtClean="0"/>
                  <a:t>value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  <a:endParaRPr lang="en-US" sz="32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14350" indent="-514350" algn="just">
                  <a:lnSpc>
                    <a:spcPct val="150000"/>
                  </a:lnSpc>
                  <a:buFont typeface="+mj-lt"/>
                  <a:buAutoNum type="alphaLcPeriod"/>
                </a:pPr>
                <a:r>
                  <a:rPr lang="en-US" sz="3200" b="1" dirty="0" smtClean="0"/>
                  <a:t> the value </a:t>
                </a:r>
                <a:r>
                  <a:rPr lang="en-US" sz="3200" b="1" dirty="0"/>
                  <a:t>for which the iterative calculation </a:t>
                </a:r>
                <a:r>
                  <a:rPr lang="en-US" sz="3200" b="1" dirty="0" smtClean="0"/>
                  <a:t> is </a:t>
                </a:r>
                <a:r>
                  <a:rPr lang="en-US" sz="3200" b="1" dirty="0"/>
                  <a:t>to be made.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2000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0" y="33538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function </a:t>
                </a:r>
                <a:r>
                  <a:rPr lang="en-US" sz="3200" b="1" dirty="0" smtClean="0"/>
                  <a:t>first </a:t>
                </a:r>
                <a:r>
                  <a:rPr lang="en-US" sz="3200" b="1" dirty="0"/>
                  <a:t>initializes three variables.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These </a:t>
                </a:r>
                <a:r>
                  <a:rPr lang="en-US" sz="3200" b="1" dirty="0"/>
                  <a:t>include </a:t>
                </a:r>
                <a:endParaRPr lang="en-US" sz="3200" b="1" dirty="0" smtClean="0"/>
              </a:p>
              <a:p>
                <a:pPr marL="514350" indent="-514350" algn="just">
                  <a:lnSpc>
                    <a:spcPct val="150000"/>
                  </a:lnSpc>
                  <a:buFont typeface="+mj-lt"/>
                  <a:buAutoNum type="alphaLcPeriod"/>
                </a:pPr>
                <a:r>
                  <a:rPr lang="en-US" sz="3200" b="1" dirty="0" smtClean="0"/>
                  <a:t>a </a:t>
                </a:r>
                <a:r>
                  <a:rPr lang="en-US" sz="3200" b="1" dirty="0"/>
                  <a:t>variable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𝐢𝐭𝐞𝐫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that keeps </a:t>
                </a:r>
                <a:r>
                  <a:rPr lang="en-US" sz="3200" b="1" dirty="0"/>
                  <a:t>track of the number of </a:t>
                </a:r>
                <a:r>
                  <a:rPr lang="en-US" sz="3200" b="1" dirty="0" smtClean="0"/>
                  <a:t>iterations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  <a:endParaRPr lang="en-US" sz="32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53812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2000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2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1490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 algn="just">
                  <a:lnSpc>
                    <a:spcPct val="150000"/>
                  </a:lnSpc>
                  <a:buFont typeface="+mj-lt"/>
                  <a:buAutoNum type="alphaLcPeriod" startAt="2"/>
                </a:pPr>
                <a:r>
                  <a:rPr lang="en-US" sz="3200" b="1" dirty="0" smtClean="0"/>
                  <a:t>a </a:t>
                </a:r>
                <a:r>
                  <a:rPr lang="en-US" sz="3200" b="1" dirty="0"/>
                  <a:t>variable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𝐬𝐨𝐥</m:t>
                    </m:r>
                  </m:oMath>
                </a14:m>
                <a:r>
                  <a:rPr lang="en-US" sz="3200" b="1" dirty="0"/>
                  <a:t> that holds the current </a:t>
                </a:r>
                <a:r>
                  <a:rPr lang="en-US" sz="3200" b="1" dirty="0" smtClean="0"/>
                  <a:t>estimate of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solution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  <a:endParaRPr lang="en-US" sz="32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0857"/>
              </a:xfrm>
              <a:prstGeom prst="rect">
                <a:avLst/>
              </a:prstGeom>
              <a:blipFill>
                <a:blip r:embed="rId2"/>
                <a:stretch>
                  <a:fillRect l="-2000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16764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 algn="just">
                  <a:lnSpc>
                    <a:spcPct val="150000"/>
                  </a:lnSpc>
                  <a:buFont typeface="+mj-lt"/>
                  <a:buAutoNum type="alphaLcPeriod" startAt="3"/>
                </a:pPr>
                <a:r>
                  <a:rPr lang="en-US" sz="3200" b="1" dirty="0" smtClean="0"/>
                  <a:t>a </a:t>
                </a:r>
                <a:r>
                  <a:rPr lang="en-US" sz="3200" b="1" dirty="0"/>
                  <a:t>variable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𝐞𝐚</m:t>
                    </m:r>
                  </m:oMath>
                </a14:m>
                <a:r>
                  <a:rPr lang="en-US" sz="3200" b="1" dirty="0"/>
                  <a:t> that holds the approximate percent relative error.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6400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l="-2000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6576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Note that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𝐞𝐚</m:t>
                    </m:r>
                  </m:oMath>
                </a14:m>
                <a:r>
                  <a:rPr lang="en-US" sz="3200" b="1" dirty="0"/>
                  <a:t> is initially set to a value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𝟏𝟎𝟎</m:t>
                    </m:r>
                  </m:oMath>
                </a14:m>
                <a:r>
                  <a:rPr lang="en-US" sz="3200" b="1" dirty="0"/>
                  <a:t> to ensure that the loop executes at least once.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57600"/>
                <a:ext cx="9144000" cy="1494255"/>
              </a:xfrm>
              <a:prstGeom prst="rect">
                <a:avLst/>
              </a:prstGeom>
              <a:blipFill>
                <a:blip r:embed="rId4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4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These initializations are followed by the decision loop that actually implements </a:t>
            </a:r>
            <a:r>
              <a:rPr lang="en-US" sz="3200" b="1" dirty="0" smtClean="0"/>
              <a:t>the iterative </a:t>
            </a:r>
            <a:r>
              <a:rPr lang="en-US" sz="3200" b="1" dirty="0"/>
              <a:t>calculation.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5146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Prior to generating a new solution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𝐬𝐨𝐥</m:t>
                    </m:r>
                  </m:oMath>
                </a14:m>
                <a:r>
                  <a:rPr lang="en-US" sz="3200" b="1" dirty="0"/>
                  <a:t> is </a:t>
                </a:r>
                <a:r>
                  <a:rPr lang="en-US" sz="3200" b="1" dirty="0" smtClean="0"/>
                  <a:t>first </a:t>
                </a:r>
                <a:r>
                  <a:rPr lang="en-US" sz="3200" b="1" dirty="0"/>
                  <a:t>assigned to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𝐬𝐨𝐥𝐨𝐥𝐝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1667" r="-1667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2672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 a new value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𝐬𝐨𝐥</m:t>
                    </m:r>
                  </m:oMath>
                </a14:m>
                <a:r>
                  <a:rPr lang="en-US" sz="3200" b="1" dirty="0"/>
                  <a:t> is computed and the iteration counter is incremented.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129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:r>
                  <a:rPr lang="en-US" sz="3200" b="1" dirty="0" smtClean="0"/>
                  <a:t>the new </a:t>
                </a:r>
                <a:r>
                  <a:rPr lang="en-US" sz="3200" b="1" dirty="0"/>
                  <a:t>value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𝐬𝐨𝐥</m:t>
                    </m:r>
                  </m:oMath>
                </a14:m>
                <a:r>
                  <a:rPr lang="en-US" sz="3200" b="1" dirty="0"/>
                  <a:t> is nonzero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percent relative error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𝐞𝐚</m:t>
                    </m:r>
                  </m:oMath>
                </a14:m>
                <a:r>
                  <a:rPr lang="en-US" sz="3200" b="1" dirty="0"/>
                  <a:t> is determined.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1752600"/>
            <a:ext cx="9144000" cy="327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b="1" dirty="0"/>
              <a:t>The stopping criteria are then </a:t>
            </a:r>
            <a:r>
              <a:rPr lang="en-US" sz="3200" b="1" dirty="0" smtClean="0"/>
              <a:t>tested:</a:t>
            </a:r>
          </a:p>
          <a:p>
            <a:pPr marL="457200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3200" b="1" dirty="0"/>
              <a:t>If both are false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the loop </a:t>
            </a:r>
            <a:r>
              <a:rPr lang="en-US" sz="3200" b="1" dirty="0" smtClean="0"/>
              <a:t>repeats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;</a:t>
            </a:r>
          </a:p>
          <a:p>
            <a:pPr marL="457200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3200" b="1" dirty="0"/>
              <a:t>If either are true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the </a:t>
            </a:r>
            <a:r>
              <a:rPr lang="en-US" sz="3200" b="1" dirty="0" smtClean="0"/>
              <a:t>loop terminates </a:t>
            </a:r>
            <a:r>
              <a:rPr lang="en-US" sz="3200" b="1" dirty="0"/>
              <a:t>and the </a:t>
            </a:r>
            <a:r>
              <a:rPr lang="en-US" sz="3200" b="1" dirty="0" smtClean="0"/>
              <a:t>final </a:t>
            </a:r>
            <a:r>
              <a:rPr lang="en-US" sz="3200" b="1" dirty="0"/>
              <a:t>solution is sent back to the function call.</a:t>
            </a:r>
          </a:p>
        </p:txBody>
      </p:sp>
    </p:spTree>
    <p:extLst>
      <p:ext uri="{BB962C8B-B14F-4D97-AF65-F5344CB8AC3E}">
        <p14:creationId xmlns:p14="http://schemas.microsoft.com/office/powerpoint/2010/main" val="362909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following </a:t>
            </a:r>
            <a:r>
              <a:rPr lang="en-US" sz="3200" b="1" dirty="0" smtClean="0"/>
              <a:t>example illustrates </a:t>
            </a:r>
            <a:r>
              <a:rPr lang="en-US" sz="3200" b="1" dirty="0"/>
              <a:t>how the generic algorithm can be applied to a </a:t>
            </a:r>
            <a:r>
              <a:rPr lang="en-US" sz="3200" b="1" dirty="0" smtClean="0"/>
              <a:t>specific </a:t>
            </a:r>
            <a:r>
              <a:rPr lang="en-US" sz="3200" b="1" dirty="0"/>
              <a:t>iterative calculation.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333685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𝐂𝐨𝐦𝐩𝐮𝐭𝐞𝐫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𝐈𝐦𝐩𝐥𝐞𝐦𝐞𝐧𝐭𝐚𝐭𝐢𝐨𝐧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𝐚𝐧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𝐈𝐭𝐞𝐫𝐚𝐭𝐢𝐯𝐞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𝐂𝐚𝐥𝐜𝐮𝐥𝐚𝐭𝐢𝐨𝐧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Develop a computer </a:t>
                </a:r>
                <a:r>
                  <a:rPr lang="en-US" sz="3200" b="1" dirty="0" smtClean="0"/>
                  <a:t>program (both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𝐌𝐚𝐭𝐥𝐚𝐛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𝐄𝐱𝐜𝐞𝐥</m:t>
                    </m:r>
                  </m:oMath>
                </a14:m>
                <a:r>
                  <a:rPr lang="en-US" sz="3200" b="1" dirty="0" smtClean="0"/>
                  <a:t>) </a:t>
                </a:r>
                <a:r>
                  <a:rPr lang="en-US" sz="3200" b="1" dirty="0"/>
                  <a:t>based on the pseudocode </a:t>
                </a:r>
                <a:r>
                  <a:rPr lang="en-US" sz="3200" b="1" dirty="0" smtClean="0"/>
                  <a:t>from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/>
                  <a:t> to </a:t>
                </a:r>
                <a:r>
                  <a:rPr lang="en-US" sz="3200" b="1" dirty="0"/>
                  <a:t>implement the calculation from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∗∗∗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33685"/>
                <a:ext cx="9144000" cy="4524315"/>
              </a:xfrm>
              <a:prstGeom prst="rect">
                <a:avLst/>
              </a:prstGeom>
              <a:blipFill>
                <a:blip r:embed="rId2"/>
                <a:stretch>
                  <a:fillRect l="-1667" r="-166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16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3345359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attention</a:t>
            </a:r>
            <a:endParaRPr 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709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28600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Although perfection is a laudable goal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it is rarely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if ever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attained.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professional practice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errors can be costly and sometimes catastrophic</a:t>
            </a:r>
            <a:r>
              <a:rPr lang="en-US" sz="3200" b="1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3200" b="1" dirty="0"/>
              <a:t>If a structure or device fails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lives can be lost.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0" y="3811012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For example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despite the </a:t>
            </a:r>
            <a:r>
              <a:rPr lang="en-US" sz="3200" b="1" dirty="0"/>
              <a:t>fact that the model developed from </a:t>
            </a:r>
            <a:r>
              <a:rPr lang="en-US" sz="3200" b="1" dirty="0" smtClean="0"/>
              <a:t>Newton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’</a:t>
            </a:r>
            <a:r>
              <a:rPr lang="en-US" sz="3200" b="1" dirty="0" smtClean="0"/>
              <a:t>s </a:t>
            </a:r>
            <a:r>
              <a:rPr lang="en-US" sz="3200" b="1" dirty="0"/>
              <a:t>second law is an excellent </a:t>
            </a:r>
            <a:r>
              <a:rPr lang="en-US" sz="3200" b="1" dirty="0" smtClean="0"/>
              <a:t>approximation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it </a:t>
            </a:r>
            <a:r>
              <a:rPr lang="en-US" sz="3200" b="1" dirty="0"/>
              <a:t>would never in practice exactly predict the parachutist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’</a:t>
            </a:r>
            <a:r>
              <a:rPr lang="en-US" sz="3200" b="1" dirty="0"/>
              <a:t>s fall.</a:t>
            </a:r>
          </a:p>
        </p:txBody>
      </p:sp>
    </p:spTree>
    <p:extLst>
      <p:ext uri="{BB962C8B-B14F-4D97-AF65-F5344CB8AC3E}">
        <p14:creationId xmlns:p14="http://schemas.microsoft.com/office/powerpoint/2010/main" val="164665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text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587809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text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416609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text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2224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 variety of factors such as winds and slight variations in air resistance would result in deviations from the prediction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72087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If these deviations are systematically high or low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then we might need to develop a </a:t>
            </a:r>
            <a:r>
              <a:rPr lang="en-US" sz="3200" b="1" dirty="0" smtClean="0"/>
              <a:t>new model</a:t>
            </a:r>
            <a:r>
              <a:rPr lang="en-US" sz="3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646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However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if these deviations are randomly distributed and tightly grouped around the prediction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then they might be considered negligible and the model deemed adequate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3071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Numerical approximations also introduce similar discrepancies into the analysis</a:t>
            </a:r>
            <a:r>
              <a:rPr lang="en-US" sz="3200" b="1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13514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Again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the question is: </a:t>
            </a:r>
            <a:r>
              <a:rPr lang="en-US" sz="3200" b="1" dirty="0" smtClean="0"/>
              <a:t>how </a:t>
            </a:r>
            <a:r>
              <a:rPr lang="en-US" sz="3200" b="1" dirty="0"/>
              <a:t>much error is present in our calculations and is it tolerable</a:t>
            </a:r>
            <a:r>
              <a:rPr lang="en-US" sz="3200" b="1" dirty="0" smtClean="0"/>
              <a:t>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7983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1339</TotalTime>
  <Words>3226</Words>
  <Application>Microsoft Office PowerPoint</Application>
  <PresentationFormat>On-screen Show (4:3)</PresentationFormat>
  <Paragraphs>234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Cambria</vt:lpstr>
      <vt:lpstr>Cambria Math</vt:lpstr>
      <vt:lpstr>Century Gothic</vt:lpstr>
      <vt:lpstr>Courier New</vt:lpstr>
      <vt:lpstr>Palatino Linotype</vt:lpstr>
      <vt:lpstr>Wingdings</vt:lpstr>
      <vt:lpstr>Executive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Samir</cp:lastModifiedBy>
  <cp:revision>197</cp:revision>
  <dcterms:created xsi:type="dcterms:W3CDTF">2006-08-16T00:00:00Z</dcterms:created>
  <dcterms:modified xsi:type="dcterms:W3CDTF">2021-10-12T17:33:49Z</dcterms:modified>
</cp:coreProperties>
</file>